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8" r:id="rId12"/>
    <p:sldId id="267" r:id="rId13"/>
    <p:sldId id="266"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28" d="100"/>
          <a:sy n="28" d="100"/>
        </p:scale>
        <p:origin x="-343" y="-69"/>
      </p:cViewPr>
      <p:guideLst>
        <p:guide orient="horz" pos="2160"/>
        <p:guide pos="2880"/>
      </p:guideLst>
    </p:cSldViewPr>
  </p:slideViewPr>
  <p:notesTextViewPr>
    <p:cViewPr>
      <p:scale>
        <a:sx n="100" d="100"/>
        <a:sy n="100" d="100"/>
      </p:scale>
      <p:origin x="0" y="24"/>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C49DED-82FC-40E1-A9F3-145AE39F7A5F}" type="datetimeFigureOut">
              <a:rPr lang="en-US" smtClean="0"/>
              <a:pPr/>
              <a:t>8/1/2018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3356FC-2797-48FD-BF9F-90DBA53C22C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3356FC-2797-48FD-BF9F-90DBA53C22C9}"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3356FC-2797-48FD-BF9F-90DBA53C22C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AE3825-4472-40A5-9A08-13208F5E3E75}"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DCDAD3-F303-4CEF-854E-48153808992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E3825-4472-40A5-9A08-13208F5E3E75}"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DCDAD3-F303-4CEF-854E-4815380899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E3825-4472-40A5-9A08-13208F5E3E75}"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DCDAD3-F303-4CEF-854E-4815380899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E3825-4472-40A5-9A08-13208F5E3E75}"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DCDAD3-F303-4CEF-854E-4815380899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AE3825-4472-40A5-9A08-13208F5E3E75}" type="datetimeFigureOut">
              <a:rPr lang="en-US" smtClean="0"/>
              <a:pPr/>
              <a:t>8/1/2018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DCDAD3-F303-4CEF-854E-48153808992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AE3825-4472-40A5-9A08-13208F5E3E75}"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DCDAD3-F303-4CEF-854E-4815380899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AE3825-4472-40A5-9A08-13208F5E3E75}" type="datetimeFigureOut">
              <a:rPr lang="en-US" smtClean="0"/>
              <a:pPr/>
              <a:t>8/1/2018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DCDAD3-F303-4CEF-854E-48153808992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AE3825-4472-40A5-9A08-13208F5E3E75}" type="datetimeFigureOut">
              <a:rPr lang="en-US" smtClean="0"/>
              <a:pPr/>
              <a:t>8/1/2018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DCDAD3-F303-4CEF-854E-4815380899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AE3825-4472-40A5-9A08-13208F5E3E75}" type="datetimeFigureOut">
              <a:rPr lang="en-US" smtClean="0"/>
              <a:pPr/>
              <a:t>8/1/2018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DCDAD3-F303-4CEF-854E-4815380899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AE3825-4472-40A5-9A08-13208F5E3E75}"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DCDAD3-F303-4CEF-854E-4815380899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AE3825-4472-40A5-9A08-13208F5E3E75}" type="datetimeFigureOut">
              <a:rPr lang="en-US" smtClean="0"/>
              <a:pPr/>
              <a:t>8/1/2018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DCDAD3-F303-4CEF-854E-48153808992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AE3825-4472-40A5-9A08-13208F5E3E75}" type="datetimeFigureOut">
              <a:rPr lang="en-US" smtClean="0"/>
              <a:pPr/>
              <a:t>8/1/2018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CDAD3-F303-4CEF-854E-48153808992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2209799"/>
          </a:xfrm>
        </p:spPr>
        <p:txBody>
          <a:bodyPr>
            <a:normAutofit/>
          </a:bodyPr>
          <a:lstStyle/>
          <a:p>
            <a:r>
              <a:rPr lang="en-US" sz="2400" dirty="0" smtClean="0"/>
              <a:t>Social Cognitive Personality Theory</a:t>
            </a:r>
            <a:endParaRPr lang="en-US" sz="2400" dirty="0"/>
          </a:p>
        </p:txBody>
      </p:sp>
      <p:sp>
        <p:nvSpPr>
          <p:cNvPr id="3" name="Subtitle 2"/>
          <p:cNvSpPr>
            <a:spLocks noGrp="1"/>
          </p:cNvSpPr>
          <p:nvPr>
            <p:ph type="subTitle" idx="1"/>
          </p:nvPr>
        </p:nvSpPr>
        <p:spPr>
          <a:xfrm>
            <a:off x="1371600" y="2895600"/>
            <a:ext cx="6400800" cy="3505200"/>
          </a:xfrm>
        </p:spPr>
        <p:txBody>
          <a:bodyPr>
            <a:normAutofit fontScale="25000" lnSpcReduction="20000"/>
          </a:bodyPr>
          <a:lstStyle/>
          <a:p>
            <a:pPr algn="l"/>
            <a:r>
              <a:rPr lang="en-US" sz="7200" dirty="0"/>
              <a:t>Social cognitive theories focus the importance of socialization and the effect of thought processes to create one's unique patterning of behavior.</a:t>
            </a:r>
          </a:p>
          <a:p>
            <a:pPr algn="l"/>
            <a:r>
              <a:rPr lang="en-US" sz="7200" dirty="0"/>
              <a:t/>
            </a:r>
            <a:br>
              <a:rPr lang="en-US" sz="7200" dirty="0"/>
            </a:br>
            <a:endParaRPr lang="en-US" sz="7200" dirty="0"/>
          </a:p>
          <a:p>
            <a:pPr algn="l"/>
            <a:r>
              <a:rPr lang="en-US" sz="7200" dirty="0"/>
              <a:t>Cognitive psychologists attempt to explain human behavior by understanding the mental learning processes. They assume that human beings are rational beings capable of making sensible choices that benefits them. Cognitive psychologists view behavior as a function of cognition, learning and experiences in the environment. They assert that people organize their values, expectations and goals to guide and direct their behavior. This set of personal standards is unique in each person and grows out of one's life experiences. </a:t>
            </a:r>
          </a:p>
          <a:p>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Julain</a:t>
            </a:r>
            <a:r>
              <a:rPr lang="en-US" dirty="0" smtClean="0"/>
              <a:t> </a:t>
            </a:r>
            <a:r>
              <a:rPr lang="en-US" dirty="0" err="1" smtClean="0"/>
              <a:t>Rotter</a:t>
            </a:r>
            <a:endParaRPr lang="en-US" dirty="0"/>
          </a:p>
        </p:txBody>
      </p:sp>
      <p:sp>
        <p:nvSpPr>
          <p:cNvPr id="3" name="Content Placeholder 2"/>
          <p:cNvSpPr>
            <a:spLocks noGrp="1"/>
          </p:cNvSpPr>
          <p:nvPr>
            <p:ph idx="1"/>
          </p:nvPr>
        </p:nvSpPr>
        <p:spPr/>
        <p:txBody>
          <a:bodyPr>
            <a:normAutofit fontScale="77500" lnSpcReduction="20000"/>
          </a:bodyPr>
          <a:lstStyle/>
          <a:p>
            <a:r>
              <a:rPr lang="en-US" dirty="0"/>
              <a:t>People with a strong internal locus of control believe that the responsibility for whether or not they get reinforced ultimately lies with themselves. </a:t>
            </a:r>
            <a:r>
              <a:rPr lang="en-US" dirty="0" err="1"/>
              <a:t>Internalizers</a:t>
            </a:r>
            <a:r>
              <a:rPr lang="en-US" dirty="0"/>
              <a:t> believe that success or failure is due to their own efforts. They are master of their own destiny. On the contrary, </a:t>
            </a:r>
            <a:r>
              <a:rPr lang="en-US" dirty="0" err="1"/>
              <a:t>externalizer</a:t>
            </a:r>
            <a:r>
              <a:rPr lang="en-US" dirty="0"/>
              <a:t> believe that their reinforcements are controlled by luck, chance, or powerful others. They are the victims of fate. Therefore, they see little impact of their own efforts on the amount of reinforcement they receive.  </a:t>
            </a:r>
            <a:r>
              <a:rPr lang="en-US" dirty="0" err="1"/>
              <a:t>Rotter</a:t>
            </a:r>
            <a:r>
              <a:rPr lang="en-US" dirty="0"/>
              <a:t> provides an agent for personality change. Change the mindset of a person, or change the environment the person is responding to, and behavior will change.</a:t>
            </a:r>
          </a:p>
          <a:p>
            <a:r>
              <a:rPr lang="en-US" dirty="0" smtClean="0"/>
              <a:t/>
            </a:r>
            <a:br>
              <a:rPr lang="en-US" dirty="0" smtClean="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Julain</a:t>
            </a:r>
            <a:r>
              <a:rPr lang="en-US" dirty="0" smtClean="0"/>
              <a:t> </a:t>
            </a:r>
            <a:r>
              <a:rPr lang="en-US" dirty="0" err="1" smtClean="0"/>
              <a:t>Rotter</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err="1"/>
              <a:t>Rotter</a:t>
            </a:r>
            <a:r>
              <a:rPr lang="en-US" dirty="0"/>
              <a:t> describes personality as a relatively stable set of </a:t>
            </a:r>
            <a:endParaRPr lang="en-US" dirty="0" smtClean="0"/>
          </a:p>
          <a:p>
            <a:pPr>
              <a:buNone/>
            </a:pPr>
            <a:r>
              <a:rPr lang="en-US" dirty="0" smtClean="0"/>
              <a:t>potentials </a:t>
            </a:r>
            <a:r>
              <a:rPr lang="en-US" dirty="0"/>
              <a:t>for responding to situations in a particular way. </a:t>
            </a:r>
            <a:endParaRPr lang="en-US" dirty="0" smtClean="0"/>
          </a:p>
          <a:p>
            <a:pPr>
              <a:buNone/>
            </a:pPr>
            <a:r>
              <a:rPr lang="en-US" dirty="0" err="1" smtClean="0"/>
              <a:t>Rotter</a:t>
            </a:r>
            <a:r>
              <a:rPr lang="en-US" dirty="0" smtClean="0"/>
              <a:t> </a:t>
            </a:r>
            <a:r>
              <a:rPr lang="en-US" dirty="0"/>
              <a:t>categorizes his theory into four main components. </a:t>
            </a:r>
            <a:endParaRPr lang="en-US" dirty="0" smtClean="0"/>
          </a:p>
          <a:p>
            <a:pPr>
              <a:buNone/>
            </a:pPr>
            <a:r>
              <a:rPr lang="en-US" dirty="0" smtClean="0"/>
              <a:t>These </a:t>
            </a:r>
            <a:r>
              <a:rPr lang="en-US" dirty="0"/>
              <a:t>are as follow:</a:t>
            </a:r>
          </a:p>
          <a:p>
            <a:r>
              <a:rPr lang="en-US" b="1" dirty="0" err="1"/>
              <a:t>Behaviour</a:t>
            </a:r>
            <a:r>
              <a:rPr lang="en-US" b="1" dirty="0"/>
              <a:t> potential</a:t>
            </a:r>
            <a:r>
              <a:rPr lang="en-US" dirty="0"/>
              <a:t>: Behavior potential is the likelihood of engaging in a particular behavior in a specific situation. In other words, what is the probability that the person will exhibit a particular </a:t>
            </a:r>
            <a:r>
              <a:rPr lang="en-US" dirty="0" err="1"/>
              <a:t>behaviour</a:t>
            </a:r>
            <a:r>
              <a:rPr lang="en-US" dirty="0"/>
              <a:t> in a situation? In any given situation, there are multiple behaviors one can engage in. For each possible </a:t>
            </a:r>
            <a:r>
              <a:rPr lang="en-US" dirty="0" err="1"/>
              <a:t>behaviour</a:t>
            </a:r>
            <a:r>
              <a:rPr lang="en-US" dirty="0"/>
              <a:t>  there is a behavior potential. The individual will exhibit whichever behavior has the highest potential.</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Julain</a:t>
            </a:r>
            <a:r>
              <a:rPr lang="en-US" dirty="0" smtClean="0"/>
              <a:t> </a:t>
            </a:r>
            <a:r>
              <a:rPr lang="en-US" dirty="0" err="1" smtClean="0"/>
              <a:t>Rotter</a:t>
            </a:r>
            <a:endParaRPr lang="en-US" dirty="0"/>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533400" y="1905000"/>
            <a:ext cx="8229600" cy="2862322"/>
          </a:xfrm>
          <a:prstGeom prst="rect">
            <a:avLst/>
          </a:prstGeom>
        </p:spPr>
        <p:txBody>
          <a:bodyPr wrap="square">
            <a:spAutoFit/>
          </a:bodyPr>
          <a:lstStyle/>
          <a:p>
            <a:r>
              <a:rPr lang="en-US" b="1" dirty="0"/>
              <a:t>Expectancy</a:t>
            </a:r>
            <a:r>
              <a:rPr lang="en-US" dirty="0"/>
              <a:t>: Expectancy is the subjective probability that a given </a:t>
            </a:r>
            <a:r>
              <a:rPr lang="en-US" dirty="0" err="1"/>
              <a:t>behaviour</a:t>
            </a:r>
            <a:r>
              <a:rPr lang="en-US" dirty="0"/>
              <a:t> will lead to a particular outcome, or </a:t>
            </a:r>
            <a:r>
              <a:rPr lang="en-US" dirty="0" err="1"/>
              <a:t>reinforcer</a:t>
            </a:r>
            <a:r>
              <a:rPr lang="en-US" dirty="0"/>
              <a:t>. How likely is it that the behavior will lead to the outcome? Having "high" or "strong" expectancies means the individual is confident the </a:t>
            </a:r>
            <a:r>
              <a:rPr lang="en-US" dirty="0" err="1"/>
              <a:t>behaviour</a:t>
            </a:r>
            <a:r>
              <a:rPr lang="en-US" dirty="0"/>
              <a:t> will result in the outcome. Having low expectancies means the individual believes it is unlikely that his or her </a:t>
            </a:r>
            <a:r>
              <a:rPr lang="en-US" dirty="0" err="1"/>
              <a:t>behaviour</a:t>
            </a:r>
            <a:r>
              <a:rPr lang="en-US" dirty="0"/>
              <a:t> will result in reinforcement. If the outcomes are equally desirable, we will engage in the </a:t>
            </a:r>
            <a:r>
              <a:rPr lang="en-US" dirty="0" err="1"/>
              <a:t>behaviour</a:t>
            </a:r>
            <a:r>
              <a:rPr lang="en-US" dirty="0"/>
              <a:t> that has the greatest likelihood of paying off (i.e., has the highest expectancy). Expectancies are formed based on past experience. The more often a </a:t>
            </a:r>
            <a:r>
              <a:rPr lang="en-US" dirty="0" err="1"/>
              <a:t>behaviour</a:t>
            </a:r>
            <a:r>
              <a:rPr lang="en-US" dirty="0"/>
              <a:t> has led to reinforcement in the past, the stronger the person's expectancy that the behavior will achieve that outcome now.</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Julain</a:t>
            </a:r>
            <a:r>
              <a:rPr lang="en-US" dirty="0" smtClean="0"/>
              <a:t> </a:t>
            </a:r>
            <a:r>
              <a:rPr lang="en-US" dirty="0" err="1" smtClean="0"/>
              <a:t>Rotter</a:t>
            </a:r>
            <a:endParaRPr lang="en-US" dirty="0"/>
          </a:p>
        </p:txBody>
      </p:sp>
      <p:sp>
        <p:nvSpPr>
          <p:cNvPr id="3" name="Content Placeholder 2"/>
          <p:cNvSpPr>
            <a:spLocks noGrp="1"/>
          </p:cNvSpPr>
          <p:nvPr>
            <p:ph idx="1"/>
          </p:nvPr>
        </p:nvSpPr>
        <p:spPr/>
        <p:txBody>
          <a:bodyPr>
            <a:normAutofit fontScale="92500" lnSpcReduction="20000"/>
          </a:bodyPr>
          <a:lstStyle/>
          <a:p>
            <a:r>
              <a:rPr lang="en-US" b="1" dirty="0"/>
              <a:t>Reinforcement value</a:t>
            </a:r>
            <a:r>
              <a:rPr lang="en-US" dirty="0"/>
              <a:t>: Reinforcement is another name for the outcomes of our </a:t>
            </a:r>
            <a:r>
              <a:rPr lang="en-US" dirty="0" err="1"/>
              <a:t>behaviour</a:t>
            </a:r>
            <a:r>
              <a:rPr lang="en-US" dirty="0"/>
              <a:t>. Reinforcement value refers to the desirability of these outcomes. Things we want to happen, that we are attracted to, have a high reinforcement value. Things we don't want to happen, that we wish to avoid, have a low reinforcement value. If the likelihood of achieving reinforcement is the same, we will exhibit the </a:t>
            </a:r>
            <a:r>
              <a:rPr lang="en-US" dirty="0" err="1"/>
              <a:t>behaviour</a:t>
            </a:r>
            <a:r>
              <a:rPr lang="en-US" dirty="0"/>
              <a:t> with the greatest reinforcement value (i.e., the one directed toward the outcome we prefer most).</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Julain</a:t>
            </a:r>
            <a:r>
              <a:rPr lang="en-US" dirty="0" smtClean="0"/>
              <a:t> </a:t>
            </a:r>
            <a:r>
              <a:rPr lang="en-US" dirty="0" err="1" smtClean="0"/>
              <a:t>Rotter</a:t>
            </a:r>
            <a:endParaRPr lang="en-US" dirty="0"/>
          </a:p>
        </p:txBody>
      </p:sp>
      <p:sp>
        <p:nvSpPr>
          <p:cNvPr id="3" name="Content Placeholder 2"/>
          <p:cNvSpPr>
            <a:spLocks noGrp="1"/>
          </p:cNvSpPr>
          <p:nvPr>
            <p:ph idx="1"/>
          </p:nvPr>
        </p:nvSpPr>
        <p:spPr/>
        <p:txBody>
          <a:bodyPr/>
          <a:lstStyle/>
          <a:p>
            <a:r>
              <a:rPr lang="en-US" b="1" dirty="0"/>
              <a:t>Psychological situation</a:t>
            </a:r>
            <a:r>
              <a:rPr lang="en-US" dirty="0"/>
              <a:t>: </a:t>
            </a:r>
            <a:r>
              <a:rPr lang="en-US" dirty="0" err="1"/>
              <a:t>Rotter</a:t>
            </a:r>
            <a:r>
              <a:rPr lang="en-US" dirty="0"/>
              <a:t> believes that different people interpret the same situation differently. Again, it is people's subjective interpretation of the environment, rather than an objective array of stimuli, that is meaningful to them and that determines how they behave.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Contributions of social cognitive theories</a:t>
            </a:r>
            <a:endParaRPr lang="en-US" dirty="0"/>
          </a:p>
        </p:txBody>
      </p:sp>
      <p:sp>
        <p:nvSpPr>
          <p:cNvPr id="3" name="Content Placeholder 2"/>
          <p:cNvSpPr>
            <a:spLocks noGrp="1"/>
          </p:cNvSpPr>
          <p:nvPr>
            <p:ph idx="1"/>
          </p:nvPr>
        </p:nvSpPr>
        <p:spPr/>
        <p:txBody>
          <a:bodyPr/>
          <a:lstStyle/>
          <a:p>
            <a:r>
              <a:rPr lang="en-US" dirty="0"/>
              <a:t>The theory has been demonstrated to make powerful predictions and has generated useful applications in a large number of areas of human </a:t>
            </a:r>
            <a:r>
              <a:rPr lang="en-US" dirty="0" err="1"/>
              <a:t>behaviour</a:t>
            </a:r>
            <a:r>
              <a:rPr lang="en-US" dirty="0"/>
              <a:t>.</a:t>
            </a:r>
          </a:p>
          <a:p>
            <a:r>
              <a:rPr lang="en-US" dirty="0"/>
              <a:t>Probably the most significant contribution of social cognitive theory is its applied value.</a:t>
            </a:r>
          </a:p>
          <a:p>
            <a:r>
              <a:rPr lang="en-US" dirty="0"/>
              <a:t>It enables us to understand complex </a:t>
            </a:r>
            <a:r>
              <a:rPr lang="en-US" dirty="0" err="1"/>
              <a:t>behaviour</a:t>
            </a:r>
            <a:r>
              <a:rPr lang="en-US" dirty="0"/>
              <a:t>.</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Limitation </a:t>
            </a:r>
            <a:r>
              <a:rPr lang="en-US" b="1" dirty="0"/>
              <a:t>of social cognitive theories</a:t>
            </a:r>
            <a:endParaRPr lang="en-US" dirty="0"/>
          </a:p>
        </p:txBody>
      </p:sp>
      <p:sp>
        <p:nvSpPr>
          <p:cNvPr id="3" name="Content Placeholder 2"/>
          <p:cNvSpPr>
            <a:spLocks noGrp="1"/>
          </p:cNvSpPr>
          <p:nvPr>
            <p:ph idx="1"/>
          </p:nvPr>
        </p:nvSpPr>
        <p:spPr/>
        <p:txBody>
          <a:bodyPr/>
          <a:lstStyle/>
          <a:p>
            <a:r>
              <a:rPr lang="en-US" dirty="0"/>
              <a:t>It cannot predict the specific </a:t>
            </a:r>
            <a:r>
              <a:rPr lang="en-US" dirty="0" err="1"/>
              <a:t>behaviour</a:t>
            </a:r>
            <a:r>
              <a:rPr lang="en-US" dirty="0"/>
              <a:t> of an individual whose behavior varies with the situations.</a:t>
            </a:r>
            <a:endParaRPr lang="en-US"/>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Dummy Exercise</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List down ten negative traits</a:t>
            </a:r>
          </a:p>
          <a:p>
            <a:pPr>
              <a:buNone/>
            </a:pPr>
            <a:r>
              <a:rPr lang="en-US" dirty="0" smtClean="0"/>
              <a:t>How does each negative impact </a:t>
            </a:r>
            <a:r>
              <a:rPr lang="en-US" smtClean="0"/>
              <a:t>your life?</a:t>
            </a:r>
            <a:endParaRPr lang="en-US" dirty="0" smtClean="0"/>
          </a:p>
          <a:p>
            <a:pPr>
              <a:buNone/>
            </a:pPr>
            <a:r>
              <a:rPr lang="en-US" dirty="0" smtClean="0"/>
              <a:t>Why must you defreeze each of the negative</a:t>
            </a:r>
          </a:p>
          <a:p>
            <a:pPr>
              <a:buNone/>
            </a:pPr>
            <a:r>
              <a:rPr lang="en-US" dirty="0" smtClean="0"/>
              <a:t>traits?</a:t>
            </a:r>
          </a:p>
          <a:p>
            <a:pPr>
              <a:buNone/>
            </a:pPr>
            <a:r>
              <a:rPr lang="en-US" dirty="0" smtClean="0"/>
              <a:t>Developing an action plan for </a:t>
            </a:r>
            <a:r>
              <a:rPr lang="en-US" dirty="0" err="1" smtClean="0"/>
              <a:t>defreezing</a:t>
            </a:r>
            <a:r>
              <a:rPr lang="en-US" dirty="0" smtClean="0"/>
              <a:t> </a:t>
            </a:r>
          </a:p>
          <a:p>
            <a:pPr>
              <a:buNone/>
            </a:pPr>
            <a:r>
              <a:rPr lang="en-US" dirty="0" smtClean="0"/>
              <a:t>negative traits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Cognitive Personality Theory</a:t>
            </a:r>
            <a:endParaRPr lang="en-US" dirty="0"/>
          </a:p>
        </p:txBody>
      </p:sp>
      <p:sp>
        <p:nvSpPr>
          <p:cNvPr id="3" name="Content Placeholder 2"/>
          <p:cNvSpPr>
            <a:spLocks noGrp="1"/>
          </p:cNvSpPr>
          <p:nvPr>
            <p:ph idx="1"/>
          </p:nvPr>
        </p:nvSpPr>
        <p:spPr/>
        <p:txBody>
          <a:bodyPr>
            <a:normAutofit fontScale="85000" lnSpcReduction="20000"/>
          </a:bodyPr>
          <a:lstStyle/>
          <a:p>
            <a:r>
              <a:rPr lang="en-US" dirty="0"/>
              <a:t>Over the past few decades, social cognitive psychologists have been developing theories in an attempt to explain the complexities by careful observation of the human behaviors with the environment and their relations. They posit that each of the mechanisms, for examples, self- regulatory, goals mechanisms, self-reflective capabilities, and cognitive constructs possesses a spectrum of possible inputs.  These mechanisms are contextualized by these social-learning processes, which cause some inputs to become particularly salient to an individual or are grouped with other inputs into an equivalent class and are domain-specific.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85800"/>
          </a:xfrm>
        </p:spPr>
        <p:txBody>
          <a:bodyPr>
            <a:normAutofit fontScale="90000"/>
          </a:bodyPr>
          <a:lstStyle/>
          <a:p>
            <a:r>
              <a:rPr lang="it-IT" sz="3100" dirty="0"/>
              <a:t>Albert Bandura, (1977) Social Cognitive Theory</a:t>
            </a:r>
            <a:r>
              <a:rPr lang="it-IT" dirty="0"/>
              <a:t/>
            </a:r>
            <a:br>
              <a:rPr lang="it-IT"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err="1"/>
              <a:t>Bandura</a:t>
            </a:r>
            <a:r>
              <a:rPr lang="en-US" dirty="0"/>
              <a:t>, a follower of behaviorism attempts to integrate the behavioral and cognitive perspectives to explain personality. He found the Stimulus- Response Theory that pleasure begets pleasure and pain begets pain too simplistic and can be mooted. </a:t>
            </a:r>
          </a:p>
          <a:p>
            <a:r>
              <a:rPr lang="en-US" dirty="0"/>
              <a:t/>
            </a:r>
            <a:br>
              <a:rPr lang="en-US" dirty="0"/>
            </a:br>
            <a:endParaRPr lang="en-US" dirty="0"/>
          </a:p>
          <a:p>
            <a:r>
              <a:rPr lang="en-US" dirty="0"/>
              <a:t>He creates a gap between stimulus and response.  The gap is to allow the intellect to predict the motives of a stimulus </a:t>
            </a:r>
            <a:r>
              <a:rPr lang="en-US" dirty="0" smtClean="0"/>
              <a:t>to generate </a:t>
            </a:r>
            <a:r>
              <a:rPr lang="en-US" dirty="0"/>
              <a:t>alternatives and anticipate the outcomes of each alternative before choosing a response that makes the most sense in a situation.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a:t>Bandura</a:t>
            </a:r>
            <a:r>
              <a:rPr lang="en-US" dirty="0"/>
              <a:t> perceives individual functioning as a continuous interaction among behavioral, cognitive and environmental factors. The three fundamental principles of the social cognitive approach are:</a:t>
            </a:r>
          </a:p>
          <a:p>
            <a:r>
              <a:rPr lang="en-US" dirty="0"/>
              <a:t>Personality is a complex system.</a:t>
            </a:r>
          </a:p>
          <a:p>
            <a:r>
              <a:rPr lang="en-US" dirty="0"/>
              <a:t>Reciprocal </a:t>
            </a:r>
            <a:r>
              <a:rPr lang="en-US" dirty="0" err="1"/>
              <a:t>interactionism</a:t>
            </a:r>
            <a:r>
              <a:rPr lang="en-US" dirty="0"/>
              <a:t>.</a:t>
            </a:r>
          </a:p>
          <a:p>
            <a:r>
              <a:rPr lang="en-US" dirty="0"/>
              <a:t>Personality variables.</a:t>
            </a:r>
          </a:p>
          <a:p>
            <a:endParaRPr lang="en-US" dirty="0"/>
          </a:p>
        </p:txBody>
      </p:sp>
      <p:sp>
        <p:nvSpPr>
          <p:cNvPr id="4" name="Title 1"/>
          <p:cNvSpPr>
            <a:spLocks noGrp="1"/>
          </p:cNvSpPr>
          <p:nvPr>
            <p:ph type="title"/>
          </p:nvPr>
        </p:nvSpPr>
        <p:spPr/>
        <p:txBody>
          <a:bodyPr>
            <a:normAutofit fontScale="90000"/>
          </a:bodyPr>
          <a:lstStyle/>
          <a:p>
            <a:r>
              <a:rPr lang="it-IT" sz="3100" dirty="0"/>
              <a:t>Albert Bandura, (1977) Social Cognitive Theory</a:t>
            </a:r>
            <a:r>
              <a:rPr lang="it-IT" dirty="0"/>
              <a:t/>
            </a:r>
            <a:br>
              <a:rPr lang="it-IT" dirty="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smtClean="0"/>
              <a:t>Albert Bandura, (1977) Social Cognitive Theory</a:t>
            </a:r>
            <a:br>
              <a:rPr lang="it-IT"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a:t>Furthermore, social cognitive theorists postulate that the intuitive and perceived sense of coherence and consistency in personality/self/character can arise from three sources:</a:t>
            </a:r>
          </a:p>
          <a:p>
            <a:r>
              <a:rPr lang="en-US" dirty="0"/>
              <a:t>How people assign meanings to social stimuli</a:t>
            </a:r>
          </a:p>
          <a:p>
            <a:r>
              <a:rPr lang="en-US" dirty="0"/>
              <a:t>How people establish causal linkage over their lives through self-reflective and self- knowledge processes; and</a:t>
            </a:r>
          </a:p>
          <a:p>
            <a:r>
              <a:rPr lang="en-US" dirty="0"/>
              <a:t>How people organize disparate and multiple experiences and life events within a larger cognitive framework of goals, expectation and aspirations.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Mischel</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err="1"/>
              <a:t>Mischel</a:t>
            </a:r>
            <a:r>
              <a:rPr lang="en-US" dirty="0"/>
              <a:t> created a paradigm crisis in personality psychology that changed the agenda of the field for decades. </a:t>
            </a:r>
            <a:r>
              <a:rPr lang="en-US" dirty="0" err="1"/>
              <a:t>Mischel</a:t>
            </a:r>
            <a:r>
              <a:rPr lang="en-US" dirty="0"/>
              <a:t> showed that researches failed to support the fundamental traditional assumption of personality theory, that an individual's </a:t>
            </a:r>
            <a:r>
              <a:rPr lang="en-US" dirty="0" err="1"/>
              <a:t>behaviour</a:t>
            </a:r>
            <a:r>
              <a:rPr lang="en-US" dirty="0"/>
              <a:t> with regard to a trait is highly </a:t>
            </a:r>
            <a:r>
              <a:rPr lang="en-US" dirty="0" smtClean="0"/>
              <a:t>inconsistent </a:t>
            </a:r>
            <a:r>
              <a:rPr lang="en-US" dirty="0"/>
              <a:t>across diverse situations. Instead, </a:t>
            </a:r>
            <a:r>
              <a:rPr lang="en-US" dirty="0" err="1"/>
              <a:t>Mischel's</a:t>
            </a:r>
            <a:r>
              <a:rPr lang="en-US" dirty="0"/>
              <a:t> analyses revealed that the individual's behavior, when closely examined, was highly dependent upon situational cues, rather than expressed consistently across diverse situations that differed in meaning.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Mischel</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a:t>Mischel</a:t>
            </a:r>
            <a:r>
              <a:rPr lang="en-US" dirty="0"/>
              <a:t> made the case that the field of personality psychology was searching for consistency in the wrong places. </a:t>
            </a:r>
            <a:r>
              <a:rPr lang="en-US" dirty="0" err="1"/>
              <a:t>Mischel's</a:t>
            </a:r>
            <a:r>
              <a:rPr lang="en-US" dirty="0"/>
              <a:t> work proposed that by including the situation as it is perceived by the person and by analyzing behavior in its situational context, the consistencies that characterize the individual would be found. He argued that these individual differences would not be expressed in consistent cross-situational behavior, but instead, he suggested that consistency would be found in distinctive but stable patterns of if-then, situation-behavior relations that form contextualized, psychologically meaningful "personality signatures" (e.g., "she does A when X, but B when 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Mischel</a:t>
            </a:r>
            <a:endParaRPr lang="en-US" dirty="0"/>
          </a:p>
        </p:txBody>
      </p:sp>
      <p:sp>
        <p:nvSpPr>
          <p:cNvPr id="3" name="Content Placeholder 2"/>
          <p:cNvSpPr>
            <a:spLocks noGrp="1"/>
          </p:cNvSpPr>
          <p:nvPr>
            <p:ph idx="1"/>
          </p:nvPr>
        </p:nvSpPr>
        <p:spPr/>
        <p:txBody>
          <a:bodyPr>
            <a:normAutofit fontScale="70000" lnSpcReduction="20000"/>
          </a:bodyPr>
          <a:lstStyle/>
          <a:p>
            <a:r>
              <a:rPr lang="en-US" dirty="0"/>
              <a:t>These signatures of personality were in fact revealed in a large observational study of social behavior across multiple repeated situations over time (</a:t>
            </a:r>
            <a:r>
              <a:rPr lang="en-US" dirty="0" err="1"/>
              <a:t>Mischel</a:t>
            </a:r>
            <a:r>
              <a:rPr lang="en-US" dirty="0"/>
              <a:t> &amp; </a:t>
            </a:r>
            <a:r>
              <a:rPr lang="en-US" dirty="0" err="1"/>
              <a:t>Shoda</a:t>
            </a:r>
            <a:r>
              <a:rPr lang="en-US" dirty="0"/>
              <a:t>, 1995). Contradicting the classic assumptions, the data showed that individuals who were similar in average levels of behavior, for example in their aggression, nevertheless differed predictably and dramatically in the types of situations in which they aggressed. As predicted by </a:t>
            </a:r>
            <a:r>
              <a:rPr lang="en-US" dirty="0" err="1"/>
              <a:t>Mischel</a:t>
            </a:r>
            <a:r>
              <a:rPr lang="en-US" dirty="0"/>
              <a:t>, they were characterized by highly psychologically informative if-then behavioral signatures. Collectively, this work has allowed a new way to conceptualize and assess both the stability and variability of behavior that is produced by the underlying personality system, and has opened a window into the dynamic processes within the system itself.</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Julian </a:t>
            </a:r>
            <a:r>
              <a:rPr lang="en-US" dirty="0" err="1" smtClean="0"/>
              <a:t>Rotter</a:t>
            </a:r>
            <a:endParaRPr lang="en-US" dirty="0"/>
          </a:p>
        </p:txBody>
      </p:sp>
      <p:sp>
        <p:nvSpPr>
          <p:cNvPr id="3" name="Content Placeholder 2"/>
          <p:cNvSpPr>
            <a:spLocks noGrp="1"/>
          </p:cNvSpPr>
          <p:nvPr>
            <p:ph idx="1"/>
          </p:nvPr>
        </p:nvSpPr>
        <p:spPr/>
        <p:txBody>
          <a:bodyPr>
            <a:normAutofit fontScale="70000" lnSpcReduction="20000"/>
          </a:bodyPr>
          <a:lstStyle/>
          <a:p>
            <a:r>
              <a:rPr lang="en-US" dirty="0"/>
              <a:t>Julian </a:t>
            </a:r>
            <a:r>
              <a:rPr lang="en-US" dirty="0" err="1"/>
              <a:t>Rotter</a:t>
            </a:r>
            <a:r>
              <a:rPr lang="en-US" dirty="0"/>
              <a:t> defines personality as a function of the individual experiences and the environment. To understand behavior, he focused on the interaction of the individual with his or her environment. The environment provides the stimuli both painful and pleasurable.  The individual response to the stimuli leads to either </a:t>
            </a:r>
            <a:r>
              <a:rPr lang="en-US" dirty="0" err="1"/>
              <a:t>reinforcer</a:t>
            </a:r>
            <a:r>
              <a:rPr lang="en-US" dirty="0"/>
              <a:t> (positive outcome) or punishment (negative outcome). The whole process becomes an experience. The individual learns from experiences.  One learns that both pleasurable and painful experiences can lead to positive and negative outcomes. Julian B. </a:t>
            </a:r>
            <a:r>
              <a:rPr lang="en-US" dirty="0" err="1"/>
              <a:t>Rotter</a:t>
            </a:r>
            <a:r>
              <a:rPr lang="en-US" dirty="0"/>
              <a:t> introduced the concept of generalized expectancies for control of reinforcement, more commonly known as locus of control. Locus of control refers to people's very general, cross-situational beliefs about what determines whether or not they get reinforced in life. People lie in the continuum of internal locus of control and external locus of control.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TotalTime>
  <Words>846</Words>
  <Application>Microsoft Office PowerPoint</Application>
  <PresentationFormat>On-screen Show (4:3)</PresentationFormat>
  <Paragraphs>60</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Social Cognitive Personality Theory</vt:lpstr>
      <vt:lpstr>Social Cognitive Personality Theory</vt:lpstr>
      <vt:lpstr>Albert Bandura, (1977) Social Cognitive Theory </vt:lpstr>
      <vt:lpstr>Albert Bandura, (1977) Social Cognitive Theory </vt:lpstr>
      <vt:lpstr>Albert Bandura, (1977) Social Cognitive Theory </vt:lpstr>
      <vt:lpstr>Mischel </vt:lpstr>
      <vt:lpstr>Mischel</vt:lpstr>
      <vt:lpstr>Mischel</vt:lpstr>
      <vt:lpstr>Julian Rotter</vt:lpstr>
      <vt:lpstr>Julain Rotter</vt:lpstr>
      <vt:lpstr>Julain Rotter</vt:lpstr>
      <vt:lpstr>Julain Rotter</vt:lpstr>
      <vt:lpstr>Julain Rotter</vt:lpstr>
      <vt:lpstr>Julain Rotter</vt:lpstr>
      <vt:lpstr>Contributions of social cognitive theories</vt:lpstr>
      <vt:lpstr>Limitation of social cognitive theories</vt:lpstr>
      <vt:lpstr>Dummy Exercise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Cognitive Personality Theory</dc:title>
  <dc:creator>User</dc:creator>
  <cp:lastModifiedBy>User</cp:lastModifiedBy>
  <cp:revision>54</cp:revision>
  <dcterms:created xsi:type="dcterms:W3CDTF">2018-07-26T21:51:42Z</dcterms:created>
  <dcterms:modified xsi:type="dcterms:W3CDTF">2018-08-01T12:19:08Z</dcterms:modified>
</cp:coreProperties>
</file>