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70" r:id="rId7"/>
    <p:sldId id="271" r:id="rId8"/>
    <p:sldId id="272" r:id="rId9"/>
    <p:sldId id="273" r:id="rId10"/>
    <p:sldId id="269" r:id="rId11"/>
    <p:sldId id="268" r:id="rId12"/>
    <p:sldId id="274" r:id="rId13"/>
    <p:sldId id="275" r:id="rId14"/>
    <p:sldId id="276" r:id="rId15"/>
    <p:sldId id="277" r:id="rId16"/>
    <p:sldId id="279" r:id="rId17"/>
    <p:sldId id="278" r:id="rId18"/>
    <p:sldId id="259" r:id="rId19"/>
    <p:sldId id="260" r:id="rId20"/>
    <p:sldId id="261" r:id="rId21"/>
    <p:sldId id="262" r:id="rId22"/>
    <p:sldId id="263" r:id="rId23"/>
    <p:sldId id="280" r:id="rId24"/>
    <p:sldId id="281" r:id="rId25"/>
    <p:sldId id="282" r:id="rId26"/>
    <p:sldId id="28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6" d="100"/>
          <a:sy n="46" d="100"/>
        </p:scale>
        <p:origin x="-96" y="-1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4D5577-7E90-4DBB-B397-B67EFA4C617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4D5577-7E90-4DBB-B397-B67EFA4C617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4D5577-7E90-4DBB-B397-B67EFA4C617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4D5577-7E90-4DBB-B397-B67EFA4C617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4D5577-7E90-4DBB-B397-B67EFA4C617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4D5577-7E90-4DBB-B397-B67EFA4C617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4D5577-7E90-4DBB-B397-B67EFA4C6179}" type="datetimeFigureOut">
              <a:rPr lang="en-US" smtClean="0"/>
              <a:pPr/>
              <a:t>8/16/2018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4D5577-7E90-4DBB-B397-B67EFA4C6179}" type="datetimeFigureOut">
              <a:rPr lang="en-US" smtClean="0"/>
              <a:pPr/>
              <a:t>8/16/2018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4D5577-7E90-4DBB-B397-B67EFA4C6179}" type="datetimeFigureOut">
              <a:rPr lang="en-US" smtClean="0"/>
              <a:pPr/>
              <a:t>8/16/2018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4D5577-7E90-4DBB-B397-B67EFA4C617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4D5577-7E90-4DBB-B397-B67EFA4C617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E8D5A-7B3B-4F5C-BA68-01C22D3CF7E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4D5577-7E90-4DBB-B397-B67EFA4C6179}" type="datetimeFigureOut">
              <a:rPr lang="en-US" smtClean="0"/>
              <a:pPr/>
              <a:t>8/16/2018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E8D5A-7B3B-4F5C-BA68-01C22D3CF7E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2438399"/>
          </a:xfrm>
        </p:spPr>
        <p:txBody>
          <a:bodyPr/>
          <a:lstStyle/>
          <a:p>
            <a:r>
              <a:rPr lang="en-US" dirty="0" smtClean="0"/>
              <a:t>Sigmund Freud</a:t>
            </a:r>
            <a:endParaRPr lang="en-US" dirty="0"/>
          </a:p>
        </p:txBody>
      </p:sp>
      <p:sp>
        <p:nvSpPr>
          <p:cNvPr id="3" name="Subtitle 2"/>
          <p:cNvSpPr>
            <a:spLocks noGrp="1"/>
          </p:cNvSpPr>
          <p:nvPr>
            <p:ph type="subTitle" idx="1"/>
          </p:nvPr>
        </p:nvSpPr>
        <p:spPr>
          <a:xfrm>
            <a:off x="1371600" y="2438400"/>
            <a:ext cx="6400800" cy="4419600"/>
          </a:xfrm>
        </p:spPr>
        <p:txBody>
          <a:bodyPr>
            <a:noAutofit/>
          </a:bodyPr>
          <a:lstStyle/>
          <a:p>
            <a:pPr algn="l"/>
            <a:r>
              <a:rPr lang="en-US" sz="4000" dirty="0" smtClean="0">
                <a:solidFill>
                  <a:schemeClr val="tx1"/>
                </a:solidFill>
              </a:rPr>
              <a:t>Sigmund Freud is considered the father of psychodynamic theory. He tries to unravel the mystery of the psyche by structuring the mind into three levels, conscious, pre-conscious and unconscious.</a:t>
            </a:r>
          </a:p>
        </p:txBody>
      </p:sp>
      <p:pic>
        <p:nvPicPr>
          <p:cNvPr id="1026" name="Picture 2" descr="C:\Users\User\AppData\Local\Microsoft\Windows\INetCache\IE\WII1BCU1\freud[1].jpg"/>
          <p:cNvPicPr>
            <a:picLocks noChangeAspect="1" noChangeArrowheads="1"/>
          </p:cNvPicPr>
          <p:nvPr/>
        </p:nvPicPr>
        <p:blipFill>
          <a:blip r:embed="rId2"/>
          <a:srcRect/>
          <a:stretch>
            <a:fillRect/>
          </a:stretch>
        </p:blipFill>
        <p:spPr bwMode="auto">
          <a:xfrm>
            <a:off x="0" y="1"/>
            <a:ext cx="2590799" cy="22098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Past experiences and Internal conflicts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Our personality is a product of our past</a:t>
            </a:r>
          </a:p>
          <a:p>
            <a:pPr>
              <a:buNone/>
            </a:pPr>
            <a:r>
              <a:rPr lang="en-US" dirty="0" smtClean="0"/>
              <a:t>experiences. Human neuroticism is explained by </a:t>
            </a:r>
          </a:p>
          <a:p>
            <a:pPr>
              <a:buNone/>
            </a:pPr>
            <a:r>
              <a:rPr lang="en-US" dirty="0" smtClean="0"/>
              <a:t>investigating the internal conflicts between the id </a:t>
            </a:r>
          </a:p>
          <a:p>
            <a:pPr>
              <a:buNone/>
            </a:pPr>
            <a:r>
              <a:rPr lang="en-US" dirty="0" smtClean="0"/>
              <a:t>an the superego .  Neurotic personality is caused by</a:t>
            </a:r>
          </a:p>
          <a:p>
            <a:pPr>
              <a:buNone/>
            </a:pPr>
            <a:r>
              <a:rPr lang="en-US" dirty="0" smtClean="0"/>
              <a:t>our bad and painful experiences. </a:t>
            </a:r>
          </a:p>
          <a:p>
            <a:pPr>
              <a:buNone/>
            </a:pPr>
            <a:r>
              <a:rPr lang="en-US" dirty="0" smtClean="0"/>
              <a:t>When our painful past is suppressed and depressed</a:t>
            </a:r>
          </a:p>
          <a:p>
            <a:pPr>
              <a:buNone/>
            </a:pPr>
            <a:r>
              <a:rPr lang="en-US" dirty="0" smtClean="0"/>
              <a:t>into our unconsciousness in our attempt to forget </a:t>
            </a:r>
          </a:p>
          <a:p>
            <a:pPr>
              <a:buNone/>
            </a:pPr>
            <a:r>
              <a:rPr lang="en-US" dirty="0" smtClean="0"/>
              <a:t>the painful fast we leave psychological</a:t>
            </a:r>
          </a:p>
          <a:p>
            <a:pPr>
              <a:buNone/>
            </a:pPr>
            <a:r>
              <a:rPr lang="en-US" dirty="0" smtClean="0"/>
              <a:t>scar. </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Neuroticism</a:t>
            </a:r>
            <a:endParaRPr lang="en-US" dirty="0"/>
          </a:p>
        </p:txBody>
      </p:sp>
      <p:sp>
        <p:nvSpPr>
          <p:cNvPr id="3" name="Content Placeholder 2"/>
          <p:cNvSpPr>
            <a:spLocks noGrp="1"/>
          </p:cNvSpPr>
          <p:nvPr>
            <p:ph idx="1"/>
          </p:nvPr>
        </p:nvSpPr>
        <p:spPr/>
        <p:txBody>
          <a:bodyPr/>
          <a:lstStyle/>
          <a:p>
            <a:pPr>
              <a:buNone/>
            </a:pPr>
            <a:r>
              <a:rPr lang="en-US" dirty="0" smtClean="0"/>
              <a:t>Human neuroticism also known as personality</a:t>
            </a:r>
          </a:p>
          <a:p>
            <a:pPr>
              <a:buNone/>
            </a:pPr>
            <a:r>
              <a:rPr lang="en-US" dirty="0" smtClean="0"/>
              <a:t>disorder is explained by investigating</a:t>
            </a:r>
          </a:p>
          <a:p>
            <a:pPr>
              <a:buNone/>
            </a:pPr>
            <a:r>
              <a:rPr lang="en-US" dirty="0" smtClean="0"/>
              <a:t>the part of the ego arising from the internal</a:t>
            </a:r>
          </a:p>
          <a:p>
            <a:pPr>
              <a:buNone/>
            </a:pPr>
            <a:r>
              <a:rPr lang="en-US" dirty="0" smtClean="0"/>
              <a:t>conflicts between the id and the </a:t>
            </a:r>
          </a:p>
          <a:p>
            <a:pPr>
              <a:buNone/>
            </a:pPr>
            <a:r>
              <a:rPr lang="en-US" dirty="0" smtClean="0"/>
              <a:t>Superego.</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Carl Jung</a:t>
            </a:r>
            <a:endParaRPr lang="en-US" dirty="0"/>
          </a:p>
        </p:txBody>
      </p:sp>
      <p:sp>
        <p:nvSpPr>
          <p:cNvPr id="3" name="Content Placeholder 2"/>
          <p:cNvSpPr>
            <a:spLocks noGrp="1"/>
          </p:cNvSpPr>
          <p:nvPr>
            <p:ph idx="1"/>
          </p:nvPr>
        </p:nvSpPr>
        <p:spPr/>
        <p:txBody>
          <a:bodyPr/>
          <a:lstStyle/>
          <a:p>
            <a:pPr>
              <a:buNone/>
            </a:pPr>
            <a:r>
              <a:rPr lang="en-US" dirty="0" smtClean="0"/>
              <a:t>Carl Jung is a disciple of Sigmund Freud. He went </a:t>
            </a:r>
          </a:p>
          <a:p>
            <a:pPr>
              <a:buNone/>
            </a:pPr>
            <a:r>
              <a:rPr lang="en-US" dirty="0" smtClean="0"/>
              <a:t>against his teacher by modifying the three</a:t>
            </a:r>
          </a:p>
          <a:p>
            <a:pPr>
              <a:buNone/>
            </a:pPr>
            <a:r>
              <a:rPr lang="en-US" dirty="0" smtClean="0"/>
              <a:t>structure of the mind into two, the ego</a:t>
            </a:r>
          </a:p>
          <a:p>
            <a:pPr>
              <a:buNone/>
            </a:pPr>
            <a:r>
              <a:rPr lang="en-US" dirty="0" smtClean="0"/>
              <a:t>and the unconscious.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Carl Jung</a:t>
            </a:r>
            <a:endParaRPr lang="en-US" dirty="0"/>
          </a:p>
        </p:txBody>
      </p:sp>
      <p:sp>
        <p:nvSpPr>
          <p:cNvPr id="3" name="Content Placeholder 2"/>
          <p:cNvSpPr>
            <a:spLocks noGrp="1"/>
          </p:cNvSpPr>
          <p:nvPr>
            <p:ph idx="1"/>
          </p:nvPr>
        </p:nvSpPr>
        <p:spPr/>
        <p:txBody>
          <a:bodyPr/>
          <a:lstStyle/>
          <a:p>
            <a:pPr>
              <a:buNone/>
            </a:pPr>
            <a:r>
              <a:rPr lang="en-US" dirty="0" smtClean="0"/>
              <a:t>The ego represents the conscious mind.  It </a:t>
            </a:r>
          </a:p>
          <a:p>
            <a:pPr>
              <a:buNone/>
            </a:pPr>
            <a:r>
              <a:rPr lang="en-US" dirty="0" smtClean="0"/>
              <a:t>comprises the thoughts, memories, and </a:t>
            </a:r>
          </a:p>
          <a:p>
            <a:pPr>
              <a:buNone/>
            </a:pPr>
            <a:r>
              <a:rPr lang="en-US" dirty="0" smtClean="0"/>
              <a:t>emotions or anything a person is aware of. The</a:t>
            </a:r>
          </a:p>
          <a:p>
            <a:pPr>
              <a:buNone/>
            </a:pPr>
            <a:r>
              <a:rPr lang="en-US" dirty="0" smtClean="0"/>
              <a:t>ego is largely responsible for feelings of identity</a:t>
            </a:r>
          </a:p>
          <a:p>
            <a:pPr>
              <a:buNone/>
            </a:pPr>
            <a:r>
              <a:rPr lang="en-US" dirty="0" smtClean="0"/>
              <a:t>and continuity.</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Unconscious</a:t>
            </a:r>
            <a:endParaRPr lang="en-US" dirty="0"/>
          </a:p>
        </p:txBody>
      </p:sp>
      <p:sp>
        <p:nvSpPr>
          <p:cNvPr id="3" name="Content Placeholder 2"/>
          <p:cNvSpPr>
            <a:spLocks noGrp="1"/>
          </p:cNvSpPr>
          <p:nvPr>
            <p:ph idx="1"/>
          </p:nvPr>
        </p:nvSpPr>
        <p:spPr/>
        <p:txBody>
          <a:bodyPr/>
          <a:lstStyle/>
          <a:p>
            <a:pPr>
              <a:buNone/>
            </a:pPr>
            <a:r>
              <a:rPr lang="en-US" dirty="0" smtClean="0"/>
              <a:t>The unconscious is made up of personal</a:t>
            </a:r>
          </a:p>
          <a:p>
            <a:pPr>
              <a:buNone/>
            </a:pPr>
            <a:r>
              <a:rPr lang="en-US" dirty="0" smtClean="0"/>
              <a:t>unconscious and collective unconscious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Unconscious </a:t>
            </a:r>
            <a:endParaRPr lang="en-US" dirty="0"/>
          </a:p>
        </p:txBody>
      </p:sp>
      <p:sp>
        <p:nvSpPr>
          <p:cNvPr id="3" name="Content Placeholder 2"/>
          <p:cNvSpPr>
            <a:spLocks noGrp="1"/>
          </p:cNvSpPr>
          <p:nvPr>
            <p:ph idx="1"/>
          </p:nvPr>
        </p:nvSpPr>
        <p:spPr/>
        <p:txBody>
          <a:bodyPr>
            <a:normAutofit/>
          </a:bodyPr>
          <a:lstStyle/>
          <a:p>
            <a:pPr>
              <a:buNone/>
            </a:pPr>
            <a:r>
              <a:rPr lang="en-US" dirty="0" smtClean="0"/>
              <a:t>Personal unconscious is anything which is not </a:t>
            </a:r>
          </a:p>
          <a:p>
            <a:pPr>
              <a:buNone/>
            </a:pPr>
            <a:r>
              <a:rPr lang="en-US" dirty="0" smtClean="0"/>
              <a:t>presently conscious, but can be. Personal </a:t>
            </a:r>
          </a:p>
          <a:p>
            <a:pPr>
              <a:buNone/>
            </a:pPr>
            <a:r>
              <a:rPr lang="en-US" dirty="0" smtClean="0"/>
              <a:t>unconscious represents the preconscious and </a:t>
            </a:r>
          </a:p>
          <a:p>
            <a:pPr>
              <a:buNone/>
            </a:pPr>
            <a:r>
              <a:rPr lang="en-US" dirty="0" smtClean="0"/>
              <a:t>unconscious of Freud. It explains the memories</a:t>
            </a:r>
          </a:p>
          <a:p>
            <a:pPr>
              <a:buNone/>
            </a:pPr>
            <a:r>
              <a:rPr lang="en-US" dirty="0" smtClean="0"/>
              <a:t>that are easily brought to mind and those that </a:t>
            </a:r>
          </a:p>
          <a:p>
            <a:pPr>
              <a:buNone/>
            </a:pPr>
            <a:r>
              <a:rPr lang="en-US" dirty="0" smtClean="0"/>
              <a:t>have been suppressed for some reason.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Collective Unconscious</a:t>
            </a:r>
            <a:endParaRPr lang="en-US" dirty="0"/>
          </a:p>
        </p:txBody>
      </p:sp>
      <p:sp>
        <p:nvSpPr>
          <p:cNvPr id="3" name="Content Placeholder 2"/>
          <p:cNvSpPr>
            <a:spLocks noGrp="1"/>
          </p:cNvSpPr>
          <p:nvPr>
            <p:ph idx="1"/>
          </p:nvPr>
        </p:nvSpPr>
        <p:spPr/>
        <p:txBody>
          <a:bodyPr/>
          <a:lstStyle/>
          <a:p>
            <a:pPr>
              <a:buNone/>
            </a:pPr>
            <a:r>
              <a:rPr lang="en-US" dirty="0" smtClean="0"/>
              <a:t>Collective unconscious is the part of the </a:t>
            </a:r>
          </a:p>
          <a:p>
            <a:pPr>
              <a:buNone/>
            </a:pPr>
            <a:r>
              <a:rPr lang="en-US" dirty="0" smtClean="0"/>
              <a:t>unconscious from our cultural heritage.  It is the</a:t>
            </a:r>
          </a:p>
          <a:p>
            <a:pPr>
              <a:buNone/>
            </a:pPr>
            <a:r>
              <a:rPr lang="en-US" dirty="0" smtClean="0"/>
              <a:t>reservoir of our experiences as a human being, a</a:t>
            </a:r>
          </a:p>
          <a:p>
            <a:pPr>
              <a:buNone/>
            </a:pPr>
            <a:r>
              <a:rPr lang="en-US" dirty="0" smtClean="0"/>
              <a:t>kind of knowledge we are all born with. And yet </a:t>
            </a:r>
          </a:p>
          <a:p>
            <a:pPr>
              <a:buNone/>
            </a:pPr>
            <a:r>
              <a:rPr lang="en-US" dirty="0" smtClean="0"/>
              <a:t>we can never be directly conscious of it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Personality</a:t>
            </a:r>
            <a:endParaRPr lang="en-US" dirty="0"/>
          </a:p>
        </p:txBody>
      </p:sp>
      <p:sp>
        <p:nvSpPr>
          <p:cNvPr id="3" name="Content Placeholder 2"/>
          <p:cNvSpPr>
            <a:spLocks noGrp="1"/>
          </p:cNvSpPr>
          <p:nvPr>
            <p:ph idx="1"/>
          </p:nvPr>
        </p:nvSpPr>
        <p:spPr/>
        <p:txBody>
          <a:bodyPr/>
          <a:lstStyle/>
          <a:p>
            <a:pPr>
              <a:buNone/>
            </a:pPr>
            <a:r>
              <a:rPr lang="en-US" dirty="0" smtClean="0"/>
              <a:t>The interplay of the ego  with the personal and</a:t>
            </a:r>
          </a:p>
          <a:p>
            <a:pPr>
              <a:buNone/>
            </a:pPr>
            <a:r>
              <a:rPr lang="en-US" dirty="0" smtClean="0"/>
              <a:t>collective unconscious determines who we are.</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Carl Jung</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a:t>Jung replaced the Freudian structure of personality with the processes of the psyche and its functions to explain human behavior.  He developed four pairs of polar traits from the eight mental functions to interpret personality:</a:t>
            </a:r>
          </a:p>
          <a:p>
            <a:r>
              <a:rPr lang="en-US" b="1" dirty="0"/>
              <a:t>Perceiving </a:t>
            </a:r>
            <a:r>
              <a:rPr lang="en-US" b="1" dirty="0" err="1"/>
              <a:t>vs</a:t>
            </a:r>
            <a:r>
              <a:rPr lang="en-US" b="1" dirty="0"/>
              <a:t> Judging</a:t>
            </a:r>
            <a:r>
              <a:rPr lang="en-US" dirty="0"/>
              <a:t>: How people prefer to deal with the outer world?</a:t>
            </a:r>
          </a:p>
          <a:p>
            <a:r>
              <a:rPr lang="en-US" b="1" dirty="0"/>
              <a:t>Sensing </a:t>
            </a:r>
            <a:r>
              <a:rPr lang="en-US" b="1" dirty="0" err="1"/>
              <a:t>vs</a:t>
            </a:r>
            <a:r>
              <a:rPr lang="en-US" b="1" dirty="0"/>
              <a:t> Intuition</a:t>
            </a:r>
            <a:r>
              <a:rPr lang="en-US" dirty="0"/>
              <a:t>: How people prefer to take in information?</a:t>
            </a:r>
          </a:p>
          <a:p>
            <a:r>
              <a:rPr lang="en-US" b="1" dirty="0"/>
              <a:t>Thinking </a:t>
            </a:r>
            <a:r>
              <a:rPr lang="en-US" b="1" dirty="0" err="1"/>
              <a:t>vs</a:t>
            </a:r>
            <a:r>
              <a:rPr lang="en-US" b="1" dirty="0"/>
              <a:t> Feeling</a:t>
            </a:r>
            <a:r>
              <a:rPr lang="en-US" dirty="0"/>
              <a:t>: How people prefer to make decision?</a:t>
            </a:r>
          </a:p>
          <a:p>
            <a:r>
              <a:rPr lang="en-US" b="1" dirty="0"/>
              <a:t>Extroversion </a:t>
            </a:r>
            <a:r>
              <a:rPr lang="en-US" b="1" dirty="0" err="1"/>
              <a:t>vs</a:t>
            </a:r>
            <a:r>
              <a:rPr lang="en-US" b="1" dirty="0"/>
              <a:t> Introversion</a:t>
            </a:r>
            <a:r>
              <a:rPr lang="en-US" dirty="0"/>
              <a:t>: How people prefer to focus their attention and energy?</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Carl Jung</a:t>
            </a:r>
            <a:endParaRPr lang="en-US" dirty="0"/>
          </a:p>
        </p:txBody>
      </p:sp>
      <p:sp>
        <p:nvSpPr>
          <p:cNvPr id="3" name="Content Placeholder 2"/>
          <p:cNvSpPr>
            <a:spLocks noGrp="1"/>
          </p:cNvSpPr>
          <p:nvPr>
            <p:ph idx="1"/>
          </p:nvPr>
        </p:nvSpPr>
        <p:spPr/>
        <p:txBody>
          <a:bodyPr/>
          <a:lstStyle/>
          <a:p>
            <a:r>
              <a:rPr lang="en-US" dirty="0"/>
              <a:t>He sequences the 4 pairs of mental processes:</a:t>
            </a:r>
          </a:p>
          <a:p>
            <a:r>
              <a:rPr lang="en-US" dirty="0"/>
              <a:t>Observable Behavior (Extroversion </a:t>
            </a:r>
            <a:r>
              <a:rPr lang="en-US" dirty="0" err="1"/>
              <a:t>vs</a:t>
            </a:r>
            <a:r>
              <a:rPr lang="en-US" dirty="0"/>
              <a:t> Introversion)</a:t>
            </a:r>
          </a:p>
          <a:p>
            <a:r>
              <a:rPr lang="en-US" dirty="0"/>
              <a:t>Dominant Function (Sensing </a:t>
            </a:r>
            <a:r>
              <a:rPr lang="en-US" dirty="0" err="1"/>
              <a:t>vs</a:t>
            </a:r>
            <a:r>
              <a:rPr lang="en-US" dirty="0"/>
              <a:t> Intuition)</a:t>
            </a:r>
          </a:p>
          <a:p>
            <a:r>
              <a:rPr lang="en-US" dirty="0"/>
              <a:t>Auxiliary Function (Thinking and Feeling)</a:t>
            </a:r>
          </a:p>
          <a:p>
            <a:r>
              <a:rPr lang="en-US" dirty="0"/>
              <a:t>Inferior Function (Judging </a:t>
            </a:r>
            <a:r>
              <a:rPr lang="en-US" dirty="0" err="1"/>
              <a:t>vs</a:t>
            </a:r>
            <a:r>
              <a:rPr lang="en-US" dirty="0"/>
              <a:t> Perceiving)</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Conscious Mind</a:t>
            </a:r>
            <a:endParaRPr lang="en-US" dirty="0"/>
          </a:p>
        </p:txBody>
      </p:sp>
      <p:sp>
        <p:nvSpPr>
          <p:cNvPr id="3" name="Content Placeholder 2"/>
          <p:cNvSpPr>
            <a:spLocks noGrp="1"/>
          </p:cNvSpPr>
          <p:nvPr>
            <p:ph idx="1"/>
          </p:nvPr>
        </p:nvSpPr>
        <p:spPr/>
        <p:txBody>
          <a:bodyPr/>
          <a:lstStyle/>
          <a:p>
            <a:pPr>
              <a:buNone/>
            </a:pPr>
            <a:r>
              <a:rPr lang="en-US" dirty="0" smtClean="0"/>
              <a:t>Conscious deals with the part of our awareness </a:t>
            </a:r>
          </a:p>
          <a:p>
            <a:pPr>
              <a:buNone/>
            </a:pPr>
            <a:r>
              <a:rPr lang="en-US" dirty="0" smtClean="0"/>
              <a:t>in touch with the reality of our life. It explains </a:t>
            </a:r>
          </a:p>
          <a:p>
            <a:pPr>
              <a:buNone/>
            </a:pPr>
            <a:r>
              <a:rPr lang="en-US" dirty="0" smtClean="0"/>
              <a:t>our mental activity in which all thought </a:t>
            </a:r>
          </a:p>
          <a:p>
            <a:pPr>
              <a:buNone/>
            </a:pPr>
            <a:r>
              <a:rPr lang="en-US" dirty="0" smtClean="0"/>
              <a:t>processes occur.</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Myer Briggs</a:t>
            </a:r>
            <a:br>
              <a:rPr lang="en-US" dirty="0"/>
            </a:br>
            <a:endParaRPr lang="en-US" dirty="0"/>
          </a:p>
        </p:txBody>
      </p:sp>
      <p:sp>
        <p:nvSpPr>
          <p:cNvPr id="3" name="Content Placeholder 2"/>
          <p:cNvSpPr>
            <a:spLocks noGrp="1"/>
          </p:cNvSpPr>
          <p:nvPr>
            <p:ph idx="1"/>
          </p:nvPr>
        </p:nvSpPr>
        <p:spPr/>
        <p:txBody>
          <a:bodyPr/>
          <a:lstStyle/>
          <a:p>
            <a:r>
              <a:rPr lang="en-US" dirty="0"/>
              <a:t>Myer Briggs uses the theoretical construct of Carl Jung to develop Myers Brigg Type Indicator (MBTI). She came out with human characteristics under the eight mental processes and four polar traits and classified human beings into 16 preferences.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Contributions of psychodynamic theories</a:t>
            </a:r>
            <a:endParaRPr lang="en-US" dirty="0"/>
          </a:p>
        </p:txBody>
      </p:sp>
      <p:sp>
        <p:nvSpPr>
          <p:cNvPr id="3" name="Content Placeholder 2"/>
          <p:cNvSpPr>
            <a:spLocks noGrp="1"/>
          </p:cNvSpPr>
          <p:nvPr>
            <p:ph idx="1"/>
          </p:nvPr>
        </p:nvSpPr>
        <p:spPr/>
        <p:txBody>
          <a:bodyPr/>
          <a:lstStyle/>
          <a:p>
            <a:r>
              <a:rPr lang="en-US" dirty="0"/>
              <a:t>It provides us a sound understanding of the psyche in developing our personality.</a:t>
            </a:r>
          </a:p>
          <a:p>
            <a:r>
              <a:rPr lang="en-US" dirty="0"/>
              <a:t>It contributes significantly to the treatment of abnormal </a:t>
            </a:r>
            <a:r>
              <a:rPr lang="en-US" dirty="0" err="1"/>
              <a:t>behaviour</a:t>
            </a:r>
            <a:r>
              <a:rPr lang="en-US" dirty="0"/>
              <a:t>.</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a:t>Limitations of </a:t>
            </a:r>
            <a:r>
              <a:rPr lang="en-US" sz="2800" b="1" dirty="0" smtClean="0"/>
              <a:t>Myers Briggs Type Indicator (MBTI) developed from the construct of psychodynamic </a:t>
            </a:r>
            <a:r>
              <a:rPr lang="en-US" sz="2800" b="1" dirty="0"/>
              <a:t>theories</a:t>
            </a:r>
            <a:endParaRPr lang="en-US" sz="2800" dirty="0"/>
          </a:p>
        </p:txBody>
      </p:sp>
      <p:sp>
        <p:nvSpPr>
          <p:cNvPr id="3" name="Content Placeholder 2"/>
          <p:cNvSpPr>
            <a:spLocks noGrp="1"/>
          </p:cNvSpPr>
          <p:nvPr>
            <p:ph idx="1"/>
          </p:nvPr>
        </p:nvSpPr>
        <p:spPr/>
        <p:txBody>
          <a:bodyPr>
            <a:normAutofit lnSpcReduction="10000"/>
          </a:bodyPr>
          <a:lstStyle/>
          <a:p>
            <a:r>
              <a:rPr lang="en-US" dirty="0" smtClean="0"/>
              <a:t>MBTI assumes </a:t>
            </a:r>
            <a:r>
              <a:rPr lang="en-US" dirty="0"/>
              <a:t>behavior is stable and consistent. It is not sensitive to the environmental influences that may cause the behavior patterns to vary over time and across situations.</a:t>
            </a:r>
          </a:p>
          <a:p>
            <a:r>
              <a:rPr lang="en-US" dirty="0"/>
              <a:t>It does not differentiate positive and negative behavior. Hence it is good only to predict positive behavior. Negative behavior are being left out</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a:t>Limitations of </a:t>
            </a:r>
            <a:r>
              <a:rPr lang="en-US" sz="2800" b="1" dirty="0" smtClean="0"/>
              <a:t>Myers Briggs Type Indicator (MBTI) developed from the construct of psychodynamic </a:t>
            </a:r>
            <a:r>
              <a:rPr lang="en-US" sz="2800" b="1" dirty="0"/>
              <a:t>theories</a:t>
            </a:r>
            <a:endParaRPr lang="en-US" sz="2800"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Psychodynamic </a:t>
            </a:r>
            <a:r>
              <a:rPr lang="en-US" dirty="0"/>
              <a:t>theories investigate the mind to </a:t>
            </a:r>
            <a:endParaRPr lang="en-US" dirty="0" smtClean="0"/>
          </a:p>
          <a:p>
            <a:pPr>
              <a:buNone/>
            </a:pPr>
            <a:r>
              <a:rPr lang="en-US" dirty="0" smtClean="0"/>
              <a:t>predict </a:t>
            </a:r>
            <a:r>
              <a:rPr lang="en-US" dirty="0"/>
              <a:t>human behavior. How the mind work is </a:t>
            </a:r>
            <a:r>
              <a:rPr lang="en-US" dirty="0" smtClean="0"/>
              <a:t>extremely</a:t>
            </a:r>
          </a:p>
          <a:p>
            <a:pPr>
              <a:buNone/>
            </a:pPr>
            <a:r>
              <a:rPr lang="en-US" dirty="0" smtClean="0"/>
              <a:t>complex</a:t>
            </a:r>
            <a:r>
              <a:rPr lang="en-US" dirty="0"/>
              <a:t>. </a:t>
            </a:r>
            <a:endParaRPr lang="en-US" dirty="0" smtClean="0"/>
          </a:p>
          <a:p>
            <a:pPr>
              <a:buNone/>
            </a:pPr>
            <a:endParaRPr lang="en-US" dirty="0" smtClean="0"/>
          </a:p>
          <a:p>
            <a:pPr>
              <a:buNone/>
            </a:pPr>
            <a:r>
              <a:rPr lang="en-US" dirty="0" smtClean="0"/>
              <a:t>For </a:t>
            </a:r>
            <a:r>
              <a:rPr lang="en-US" dirty="0"/>
              <a:t>example, preference for thinking and feeling </a:t>
            </a:r>
            <a:r>
              <a:rPr lang="en-US" dirty="0" smtClean="0"/>
              <a:t>depends</a:t>
            </a:r>
          </a:p>
          <a:p>
            <a:pPr>
              <a:buNone/>
            </a:pPr>
            <a:r>
              <a:rPr lang="en-US" dirty="0" smtClean="0"/>
              <a:t>on </a:t>
            </a:r>
            <a:r>
              <a:rPr lang="en-US" dirty="0"/>
              <a:t>the situations. If an issue is important a person may </a:t>
            </a:r>
            <a:endParaRPr lang="en-US" dirty="0" smtClean="0"/>
          </a:p>
          <a:p>
            <a:pPr>
              <a:buNone/>
            </a:pPr>
            <a:r>
              <a:rPr lang="en-US" dirty="0" smtClean="0"/>
              <a:t>think </a:t>
            </a:r>
            <a:r>
              <a:rPr lang="en-US" dirty="0"/>
              <a:t>a lot before he makes a decision.  If the issue is </a:t>
            </a:r>
            <a:endParaRPr lang="en-US" dirty="0" smtClean="0"/>
          </a:p>
          <a:p>
            <a:pPr>
              <a:buNone/>
            </a:pPr>
            <a:r>
              <a:rPr lang="en-US" dirty="0" smtClean="0"/>
              <a:t>unimportant </a:t>
            </a:r>
            <a:r>
              <a:rPr lang="en-US" dirty="0"/>
              <a:t>he may use his gut feeling.  </a:t>
            </a:r>
            <a:endParaRPr lang="en-US" dirty="0" smtClean="0"/>
          </a:p>
          <a:p>
            <a:pPr>
              <a:buNone/>
            </a:pPr>
            <a:endParaRPr lang="en-US" dirty="0" smtClean="0"/>
          </a:p>
          <a:p>
            <a:pPr>
              <a:buNone/>
            </a:pPr>
            <a:r>
              <a:rPr lang="en-US" dirty="0" smtClean="0"/>
              <a:t>Likewise </a:t>
            </a:r>
            <a:r>
              <a:rPr lang="en-US" dirty="0"/>
              <a:t>being an extrovert or an introvert is on the situation basis. </a:t>
            </a:r>
            <a:r>
              <a:rPr lang="en-US" dirty="0" smtClean="0"/>
              <a:t>In</a:t>
            </a:r>
          </a:p>
          <a:p>
            <a:pPr>
              <a:buNone/>
            </a:pPr>
            <a:r>
              <a:rPr lang="en-US" dirty="0" smtClean="0"/>
              <a:t>the </a:t>
            </a:r>
            <a:r>
              <a:rPr lang="en-US" dirty="0"/>
              <a:t>midst of very important people, a person may choose to be an </a:t>
            </a:r>
            <a:endParaRPr lang="en-US" dirty="0" smtClean="0"/>
          </a:p>
          <a:p>
            <a:pPr>
              <a:buNone/>
            </a:pPr>
            <a:r>
              <a:rPr lang="en-US" dirty="0" smtClean="0"/>
              <a:t>introvert </a:t>
            </a:r>
            <a:r>
              <a:rPr lang="en-US" dirty="0"/>
              <a:t>while in the midst of friends he may prefer to be an </a:t>
            </a:r>
            <a:endParaRPr lang="en-US" dirty="0" smtClean="0"/>
          </a:p>
          <a:p>
            <a:pPr>
              <a:buNone/>
            </a:pPr>
            <a:r>
              <a:rPr lang="en-US" dirty="0" smtClean="0"/>
              <a:t>extrovert</a:t>
            </a:r>
            <a:r>
              <a:rPr lang="en-US" dirty="0"/>
              <a:t>.</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a:t>Limitations of </a:t>
            </a:r>
            <a:r>
              <a:rPr lang="en-US" sz="2800" b="1" dirty="0" smtClean="0"/>
              <a:t>Myers Briggs Type Indicator (MBTI) developed from the construct of psychodynamic </a:t>
            </a:r>
            <a:r>
              <a:rPr lang="en-US" sz="2800" b="1" dirty="0"/>
              <a:t>theories</a:t>
            </a:r>
            <a:endParaRPr lang="en-US" sz="2800" dirty="0"/>
          </a:p>
        </p:txBody>
      </p:sp>
      <p:sp>
        <p:nvSpPr>
          <p:cNvPr id="3" name="Content Placeholder 2"/>
          <p:cNvSpPr>
            <a:spLocks noGrp="1"/>
          </p:cNvSpPr>
          <p:nvPr>
            <p:ph idx="1"/>
          </p:nvPr>
        </p:nvSpPr>
        <p:spPr/>
        <p:txBody>
          <a:bodyPr>
            <a:normAutofit fontScale="77500" lnSpcReduction="20000"/>
          </a:bodyPr>
          <a:lstStyle/>
          <a:p>
            <a:r>
              <a:rPr lang="en-US" dirty="0" smtClean="0"/>
              <a:t>Classifying </a:t>
            </a:r>
            <a:r>
              <a:rPr lang="en-US" dirty="0"/>
              <a:t>human characteristics under the four polar traits is debatable and can be mooted. It does not necessary that a person with a deep well for feeling is compassionate, empathetic, tender hearted and fair. </a:t>
            </a:r>
            <a:r>
              <a:rPr lang="en-US" dirty="0" smtClean="0"/>
              <a:t>A neurotic person with a deep well for feelings who </a:t>
            </a:r>
            <a:r>
              <a:rPr lang="en-US" dirty="0"/>
              <a:t>is emotionally unstable </a:t>
            </a:r>
            <a:r>
              <a:rPr lang="en-US" dirty="0" smtClean="0"/>
              <a:t>may </a:t>
            </a:r>
            <a:r>
              <a:rPr lang="en-US" dirty="0"/>
              <a:t>not possess the characteristics mentioned above.</a:t>
            </a:r>
          </a:p>
          <a:p>
            <a:r>
              <a:rPr lang="en-US" dirty="0" smtClean="0"/>
              <a:t>MBTI </a:t>
            </a:r>
            <a:r>
              <a:rPr lang="en-US" dirty="0"/>
              <a:t>does not differentiate simple and complex human </a:t>
            </a:r>
            <a:r>
              <a:rPr lang="en-US" dirty="0" smtClean="0"/>
              <a:t>beings.  It cannot predict personality whose behavioral patterns varies with situations.</a:t>
            </a:r>
          </a:p>
          <a:p>
            <a:pPr>
              <a:buNone/>
            </a:pPr>
            <a:r>
              <a:rPr lang="en-US" dirty="0" smtClean="0"/>
              <a:t> </a:t>
            </a:r>
            <a:endParaRPr lang="en-US" dirty="0"/>
          </a:p>
          <a:p>
            <a:r>
              <a:rPr lang="en-US" dirty="0" smtClean="0"/>
              <a:t>MBTI slotted human personality into </a:t>
            </a:r>
            <a:r>
              <a:rPr lang="en-US" dirty="0"/>
              <a:t>preferred 16 types</a:t>
            </a:r>
            <a:r>
              <a:rPr lang="en-US" dirty="0" smtClean="0"/>
              <a:t>. By so doing its functions is limited</a:t>
            </a:r>
            <a:endParaRPr lang="en-US" dirty="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Limitations of Myers Briggs Type Indicator (MBTI) developed from the construct of psychodynamic theories</a:t>
            </a:r>
            <a:endParaRPr lang="en-US" sz="2000" dirty="0"/>
          </a:p>
        </p:txBody>
      </p:sp>
      <p:sp>
        <p:nvSpPr>
          <p:cNvPr id="3" name="Content Placeholder 2"/>
          <p:cNvSpPr>
            <a:spLocks noGrp="1"/>
          </p:cNvSpPr>
          <p:nvPr>
            <p:ph idx="1"/>
          </p:nvPr>
        </p:nvSpPr>
        <p:spPr/>
        <p:txBody>
          <a:bodyPr>
            <a:normAutofit lnSpcReduction="10000"/>
          </a:bodyPr>
          <a:lstStyle/>
          <a:p>
            <a:r>
              <a:rPr lang="en-US" dirty="0" smtClean="0"/>
              <a:t>MBTI investigates the processes of the mind to</a:t>
            </a:r>
          </a:p>
          <a:p>
            <a:pPr marL="514350" indent="-514350">
              <a:buNone/>
            </a:pPr>
            <a:r>
              <a:rPr lang="en-US" dirty="0" smtClean="0"/>
              <a:t> discover personality preferences. As a </a:t>
            </a:r>
          </a:p>
          <a:p>
            <a:pPr>
              <a:buNone/>
            </a:pPr>
            <a:r>
              <a:rPr lang="en-US" dirty="0" smtClean="0"/>
              <a:t>result its does not encompass  all psychological</a:t>
            </a:r>
          </a:p>
          <a:p>
            <a:pPr>
              <a:buNone/>
            </a:pPr>
            <a:r>
              <a:rPr lang="en-US" dirty="0" smtClean="0"/>
              <a:t>traits. </a:t>
            </a:r>
          </a:p>
          <a:p>
            <a:endParaRPr lang="en-US" dirty="0" smtClean="0"/>
          </a:p>
          <a:p>
            <a:r>
              <a:rPr lang="en-US" dirty="0" smtClean="0"/>
              <a:t>MBTI cannot measure the magnitude of </a:t>
            </a:r>
          </a:p>
          <a:p>
            <a:pPr>
              <a:buNone/>
            </a:pPr>
            <a:r>
              <a:rPr lang="en-US" dirty="0" smtClean="0"/>
              <a:t>human preferences. It cannot measured the </a:t>
            </a:r>
          </a:p>
          <a:p>
            <a:pPr>
              <a:buNone/>
            </a:pPr>
            <a:r>
              <a:rPr lang="en-US" dirty="0" smtClean="0"/>
              <a:t>magnitude of the personality type. </a:t>
            </a:r>
          </a:p>
          <a:p>
            <a:pPr>
              <a:buNone/>
            </a:pPr>
            <a:endParaRPr lang="en-US" dirty="0" smtClean="0"/>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Exercise :My Tree of Life</a:t>
            </a:r>
            <a:br>
              <a:rPr lang="en-US" dirty="0" smtClean="0"/>
            </a:b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r>
              <a:rPr lang="en-US" dirty="0" smtClean="0"/>
              <a:t>Understanding  self</a:t>
            </a:r>
          </a:p>
          <a:p>
            <a:pPr>
              <a:buNone/>
            </a:pPr>
            <a:endParaRPr lang="en-US" dirty="0" smtClean="0"/>
          </a:p>
          <a:p>
            <a:pPr>
              <a:buNone/>
            </a:pPr>
            <a:r>
              <a:rPr lang="en-US" dirty="0" smtClean="0"/>
              <a:t>Understanding  the inmate</a:t>
            </a:r>
          </a:p>
          <a:p>
            <a:pPr>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Preconscious Mind</a:t>
            </a:r>
            <a:endParaRPr lang="en-US" dirty="0"/>
          </a:p>
        </p:txBody>
      </p:sp>
      <p:sp>
        <p:nvSpPr>
          <p:cNvPr id="3" name="Content Placeholder 2"/>
          <p:cNvSpPr>
            <a:spLocks noGrp="1"/>
          </p:cNvSpPr>
          <p:nvPr>
            <p:ph idx="1"/>
          </p:nvPr>
        </p:nvSpPr>
        <p:spPr/>
        <p:txBody>
          <a:bodyPr/>
          <a:lstStyle/>
          <a:p>
            <a:pPr>
              <a:buNone/>
            </a:pPr>
            <a:r>
              <a:rPr lang="en-US" dirty="0" smtClean="0"/>
              <a:t>Pre-conscious is where information on our past </a:t>
            </a:r>
          </a:p>
          <a:p>
            <a:pPr>
              <a:buNone/>
            </a:pPr>
            <a:r>
              <a:rPr lang="en-US" dirty="0" smtClean="0"/>
              <a:t>experiences is stored away, but it is easily </a:t>
            </a:r>
          </a:p>
          <a:p>
            <a:pPr>
              <a:buNone/>
            </a:pPr>
            <a:r>
              <a:rPr lang="en-US" dirty="0" smtClean="0"/>
              <a:t>retrievable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Unconscious Level</a:t>
            </a:r>
            <a:endParaRPr lang="en-US" dirty="0"/>
          </a:p>
        </p:txBody>
      </p:sp>
      <p:sp>
        <p:nvSpPr>
          <p:cNvPr id="3" name="Content Placeholder 2"/>
          <p:cNvSpPr>
            <a:spLocks noGrp="1"/>
          </p:cNvSpPr>
          <p:nvPr>
            <p:ph idx="1"/>
          </p:nvPr>
        </p:nvSpPr>
        <p:spPr/>
        <p:txBody>
          <a:bodyPr/>
          <a:lstStyle/>
          <a:p>
            <a:pPr>
              <a:buNone/>
            </a:pPr>
            <a:r>
              <a:rPr lang="en-US" dirty="0" smtClean="0"/>
              <a:t>The unconscious is a reservoir of our inner </a:t>
            </a:r>
          </a:p>
          <a:p>
            <a:pPr>
              <a:buNone/>
            </a:pPr>
            <a:r>
              <a:rPr lang="en-US" dirty="0" smtClean="0"/>
              <a:t>states such as desire, wants, needs and motives. </a:t>
            </a:r>
          </a:p>
          <a:p>
            <a:pPr>
              <a:buNone/>
            </a:pPr>
            <a:r>
              <a:rPr lang="en-US" dirty="0" smtClean="0"/>
              <a:t>It is also storage of information of our painful</a:t>
            </a:r>
          </a:p>
          <a:p>
            <a:pPr>
              <a:buNone/>
            </a:pPr>
            <a:r>
              <a:rPr lang="en-US" dirty="0" smtClean="0"/>
              <a:t>past that is being repressed and cannot be </a:t>
            </a:r>
          </a:p>
          <a:p>
            <a:pPr>
              <a:buNone/>
            </a:pPr>
            <a:r>
              <a:rPr lang="en-US" dirty="0" smtClean="0"/>
              <a:t>accessed readily.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Personality</a:t>
            </a:r>
            <a:endParaRPr lang="en-US" dirty="0"/>
          </a:p>
        </p:txBody>
      </p:sp>
      <p:sp>
        <p:nvSpPr>
          <p:cNvPr id="3" name="Content Placeholder 2"/>
          <p:cNvSpPr>
            <a:spLocks noGrp="1"/>
          </p:cNvSpPr>
          <p:nvPr>
            <p:ph idx="1"/>
          </p:nvPr>
        </p:nvSpPr>
        <p:spPr/>
        <p:txBody>
          <a:bodyPr>
            <a:normAutofit/>
          </a:bodyPr>
          <a:lstStyle/>
          <a:p>
            <a:pPr>
              <a:buNone/>
            </a:pPr>
            <a:r>
              <a:rPr lang="en-US" dirty="0" smtClean="0"/>
              <a:t>Freud investigated the interplay of our conscious</a:t>
            </a:r>
          </a:p>
          <a:p>
            <a:pPr>
              <a:buNone/>
            </a:pPr>
            <a:r>
              <a:rPr lang="en-US" dirty="0" smtClean="0"/>
              <a:t>awareness, preconscious  and unconscious to </a:t>
            </a:r>
          </a:p>
          <a:p>
            <a:pPr>
              <a:buNone/>
            </a:pPr>
            <a:r>
              <a:rPr lang="en-US" dirty="0" smtClean="0"/>
              <a:t>explain personality. He proposed a three-part </a:t>
            </a:r>
          </a:p>
          <a:p>
            <a:pPr>
              <a:buNone/>
            </a:pPr>
            <a:r>
              <a:rPr lang="en-US" dirty="0" smtClean="0"/>
              <a:t>personality structure consisting of the id </a:t>
            </a:r>
          </a:p>
          <a:p>
            <a:pPr>
              <a:buNone/>
            </a:pPr>
            <a:r>
              <a:rPr lang="en-US" dirty="0" smtClean="0"/>
              <a:t>the ego and the superego He posits that our </a:t>
            </a:r>
          </a:p>
          <a:p>
            <a:pPr>
              <a:buNone/>
            </a:pPr>
            <a:r>
              <a:rPr lang="en-US" dirty="0" smtClean="0"/>
              <a:t>personality is also a function of our past</a:t>
            </a:r>
          </a:p>
          <a:p>
            <a:pPr>
              <a:buNone/>
            </a:pPr>
            <a:r>
              <a:rPr lang="en-US" dirty="0" smtClean="0"/>
              <a:t>experiences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ID</a:t>
            </a:r>
            <a:endParaRPr lang="en-US" dirty="0"/>
          </a:p>
        </p:txBody>
      </p:sp>
      <p:sp>
        <p:nvSpPr>
          <p:cNvPr id="3" name="Content Placeholder 2"/>
          <p:cNvSpPr>
            <a:spLocks noGrp="1"/>
          </p:cNvSpPr>
          <p:nvPr>
            <p:ph idx="1"/>
          </p:nvPr>
        </p:nvSpPr>
        <p:spPr/>
        <p:txBody>
          <a:bodyPr/>
          <a:lstStyle/>
          <a:p>
            <a:pPr>
              <a:buNone/>
            </a:pPr>
            <a:r>
              <a:rPr lang="en-US" dirty="0" smtClean="0"/>
              <a:t>The id operates on the pleasures principle. </a:t>
            </a:r>
          </a:p>
          <a:p>
            <a:pPr>
              <a:buNone/>
            </a:pPr>
            <a:r>
              <a:rPr lang="en-US" dirty="0" smtClean="0"/>
              <a:t>It is concerned with the gratification of basic </a:t>
            </a:r>
          </a:p>
          <a:p>
            <a:pPr>
              <a:buNone/>
            </a:pPr>
            <a:r>
              <a:rPr lang="en-US" dirty="0" smtClean="0"/>
              <a:t>instincts. The id is the primitive and instinctual</a:t>
            </a:r>
          </a:p>
          <a:p>
            <a:pPr>
              <a:buNone/>
            </a:pPr>
            <a:r>
              <a:rPr lang="en-US" dirty="0" smtClean="0"/>
              <a:t>part of the mind that contains sexual and </a:t>
            </a:r>
          </a:p>
          <a:p>
            <a:pPr>
              <a:buNone/>
            </a:pPr>
            <a:r>
              <a:rPr lang="en-US" dirty="0" smtClean="0"/>
              <a:t>aggressive drives and hidden memories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Super-Ego</a:t>
            </a:r>
            <a:endParaRPr lang="en-US" dirty="0"/>
          </a:p>
        </p:txBody>
      </p:sp>
      <p:sp>
        <p:nvSpPr>
          <p:cNvPr id="3" name="Content Placeholder 2"/>
          <p:cNvSpPr>
            <a:spLocks noGrp="1"/>
          </p:cNvSpPr>
          <p:nvPr>
            <p:ph idx="1"/>
          </p:nvPr>
        </p:nvSpPr>
        <p:spPr/>
        <p:txBody>
          <a:bodyPr/>
          <a:lstStyle/>
          <a:p>
            <a:pPr>
              <a:buNone/>
            </a:pPr>
            <a:r>
              <a:rPr lang="en-US" dirty="0" smtClean="0"/>
              <a:t>The super-ego operates as a moral conscience,</a:t>
            </a:r>
          </a:p>
          <a:p>
            <a:pPr>
              <a:buNone/>
            </a:pPr>
            <a:r>
              <a:rPr lang="en-US" dirty="0" smtClean="0"/>
              <a:t>the norms and culture which taught us the do’s </a:t>
            </a:r>
          </a:p>
          <a:p>
            <a:pPr>
              <a:buNone/>
            </a:pPr>
            <a:r>
              <a:rPr lang="en-US" dirty="0" smtClean="0"/>
              <a:t>and don’ts acquired from our parents and </a:t>
            </a:r>
          </a:p>
          <a:p>
            <a:pPr>
              <a:buNone/>
            </a:pPr>
            <a:r>
              <a:rPr lang="en-US" dirty="0" smtClean="0"/>
              <a:t>society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Ego</a:t>
            </a:r>
            <a:endParaRPr lang="en-US" dirty="0"/>
          </a:p>
        </p:txBody>
      </p:sp>
      <p:sp>
        <p:nvSpPr>
          <p:cNvPr id="3" name="Content Placeholder 2"/>
          <p:cNvSpPr>
            <a:spLocks noGrp="1"/>
          </p:cNvSpPr>
          <p:nvPr>
            <p:ph idx="1"/>
          </p:nvPr>
        </p:nvSpPr>
        <p:spPr/>
        <p:txBody>
          <a:bodyPr/>
          <a:lstStyle/>
          <a:p>
            <a:pPr>
              <a:buNone/>
            </a:pPr>
            <a:r>
              <a:rPr lang="en-US" dirty="0" smtClean="0"/>
              <a:t>The ego operates on the reality principles. It is </a:t>
            </a:r>
          </a:p>
          <a:p>
            <a:pPr>
              <a:buNone/>
            </a:pPr>
            <a:r>
              <a:rPr lang="en-US" dirty="0" smtClean="0"/>
              <a:t>the part that mediates between the desires of </a:t>
            </a:r>
          </a:p>
          <a:p>
            <a:pPr>
              <a:buNone/>
            </a:pPr>
            <a:r>
              <a:rPr lang="en-US" dirty="0" smtClean="0"/>
              <a:t>the id and the super-ego.</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Behavior</a:t>
            </a:r>
            <a:endParaRPr lang="en-US" dirty="0"/>
          </a:p>
        </p:txBody>
      </p:sp>
      <p:sp>
        <p:nvSpPr>
          <p:cNvPr id="3" name="Content Placeholder 2"/>
          <p:cNvSpPr>
            <a:spLocks noGrp="1"/>
          </p:cNvSpPr>
          <p:nvPr>
            <p:ph idx="1"/>
          </p:nvPr>
        </p:nvSpPr>
        <p:spPr/>
        <p:txBody>
          <a:bodyPr/>
          <a:lstStyle/>
          <a:p>
            <a:pPr>
              <a:buNone/>
            </a:pPr>
            <a:r>
              <a:rPr lang="en-US" dirty="0" smtClean="0"/>
              <a:t>Behavior is explained through the interplay of </a:t>
            </a:r>
          </a:p>
          <a:p>
            <a:pPr>
              <a:buNone/>
            </a:pPr>
            <a:r>
              <a:rPr lang="en-US" dirty="0" smtClean="0"/>
              <a:t>the id, ego and superego in the conscious, </a:t>
            </a:r>
          </a:p>
          <a:p>
            <a:pPr>
              <a:buNone/>
            </a:pPr>
            <a:r>
              <a:rPr lang="en-US" dirty="0" smtClean="0"/>
              <a:t>preconscious and unconscious mind.</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1171</TotalTime>
  <Words>1000</Words>
  <Application>Microsoft Office PowerPoint</Application>
  <PresentationFormat>On-screen Show (4:3)</PresentationFormat>
  <Paragraphs>143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Sigmund Freud</vt:lpstr>
      <vt:lpstr>The Conscious Mind</vt:lpstr>
      <vt:lpstr>The Preconscious Mind</vt:lpstr>
      <vt:lpstr>The Unconscious Level</vt:lpstr>
      <vt:lpstr>Structure of Personality</vt:lpstr>
      <vt:lpstr>The ID</vt:lpstr>
      <vt:lpstr>The Super-Ego</vt:lpstr>
      <vt:lpstr>The Ego</vt:lpstr>
      <vt:lpstr>Human Behavior</vt:lpstr>
      <vt:lpstr>Past experiences and Internal conflicts</vt:lpstr>
      <vt:lpstr>Human Neuroticism</vt:lpstr>
      <vt:lpstr>Carl Jung</vt:lpstr>
      <vt:lpstr>Carl Jung</vt:lpstr>
      <vt:lpstr>The  Unconscious</vt:lpstr>
      <vt:lpstr>Personal Unconscious </vt:lpstr>
      <vt:lpstr>Collective Unconscious</vt:lpstr>
      <vt:lpstr>Personality</vt:lpstr>
      <vt:lpstr>Carl Jung </vt:lpstr>
      <vt:lpstr>Carl Jung</vt:lpstr>
      <vt:lpstr>Myer Briggs </vt:lpstr>
      <vt:lpstr>Contributions of psychodynamic theories</vt:lpstr>
      <vt:lpstr>Limitations of Myers Briggs Type Indicator (MBTI) developed from the construct of psychodynamic theories</vt:lpstr>
      <vt:lpstr>Limitations of Myers Briggs Type Indicator (MBTI) developed from the construct of psychodynamic theories</vt:lpstr>
      <vt:lpstr>Limitations of Myers Briggs Type Indicator (MBTI) developed from the construct of psychodynamic theories</vt:lpstr>
      <vt:lpstr>Limitations of Myers Briggs Type Indicator (MBTI) developed from the construct of psychodynamic theories</vt:lpstr>
      <vt:lpstr>Exercise :My Tree of Life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Sigmund Freud</dc:title>
  <dc:creator>User</dc:creator>
  <cp:lastModifiedBy>User</cp:lastModifiedBy>
  <cp:revision>87</cp:revision>
  <dcterms:created xsi:type="dcterms:W3CDTF">2018-07-26T22:11:26Z</dcterms:created>
  <dcterms:modified xsi:type="dcterms:W3CDTF">2018-08-16T13:01:59Z</dcterms:modified>
</cp:coreProperties>
</file>