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2" r:id="rId4"/>
    <p:sldId id="285" r:id="rId5"/>
    <p:sldId id="286" r:id="rId6"/>
    <p:sldId id="287" r:id="rId7"/>
    <p:sldId id="288" r:id="rId8"/>
    <p:sldId id="293" r:id="rId9"/>
    <p:sldId id="289" r:id="rId10"/>
    <p:sldId id="290" r:id="rId11"/>
    <p:sldId id="291" r:id="rId12"/>
    <p:sldId id="292"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43" autoAdjust="0"/>
    <p:restoredTop sz="94660"/>
  </p:normalViewPr>
  <p:slideViewPr>
    <p:cSldViewPr>
      <p:cViewPr varScale="1">
        <p:scale>
          <a:sx n="54" d="100"/>
          <a:sy n="54" d="100"/>
        </p:scale>
        <p:origin x="-922" y="-6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F844CA4-BFBC-4DFD-9985-4E8BDE682EEF}"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479BAD-461E-4795-A7F0-105477042DE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844CA4-BFBC-4DFD-9985-4E8BDE682EEF}"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479BAD-461E-4795-A7F0-105477042DE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844CA4-BFBC-4DFD-9985-4E8BDE682EEF}"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479BAD-461E-4795-A7F0-105477042DE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844CA4-BFBC-4DFD-9985-4E8BDE682EEF}"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479BAD-461E-4795-A7F0-105477042DE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F844CA4-BFBC-4DFD-9985-4E8BDE682EEF}"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479BAD-461E-4795-A7F0-105477042DE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F844CA4-BFBC-4DFD-9985-4E8BDE682EEF}" type="datetimeFigureOut">
              <a:rPr lang="en-US" smtClean="0"/>
              <a:pPr/>
              <a:t>8/15/2018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479BAD-461E-4795-A7F0-105477042DE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F844CA4-BFBC-4DFD-9985-4E8BDE682EEF}" type="datetimeFigureOut">
              <a:rPr lang="en-US" smtClean="0"/>
              <a:pPr/>
              <a:t>8/15/2018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479BAD-461E-4795-A7F0-105477042DE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F844CA4-BFBC-4DFD-9985-4E8BDE682EEF}" type="datetimeFigureOut">
              <a:rPr lang="en-US" smtClean="0"/>
              <a:pPr/>
              <a:t>8/15/2018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479BAD-461E-4795-A7F0-105477042DE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844CA4-BFBC-4DFD-9985-4E8BDE682EEF}" type="datetimeFigureOut">
              <a:rPr lang="en-US" smtClean="0"/>
              <a:pPr/>
              <a:t>8/15/2018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479BAD-461E-4795-A7F0-105477042DE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844CA4-BFBC-4DFD-9985-4E8BDE682EEF}" type="datetimeFigureOut">
              <a:rPr lang="en-US" smtClean="0"/>
              <a:pPr/>
              <a:t>8/15/2018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479BAD-461E-4795-A7F0-105477042DE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844CA4-BFBC-4DFD-9985-4E8BDE682EEF}" type="datetimeFigureOut">
              <a:rPr lang="en-US" smtClean="0"/>
              <a:pPr/>
              <a:t>8/15/2018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479BAD-461E-4795-A7F0-105477042DE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844CA4-BFBC-4DFD-9985-4E8BDE682EEF}" type="datetimeFigureOut">
              <a:rPr lang="en-US" smtClean="0"/>
              <a:pPr/>
              <a:t>8/15/2018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479BAD-461E-4795-A7F0-105477042DE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1"/>
            <a:ext cx="7772400" cy="914399"/>
          </a:xfrm>
        </p:spPr>
        <p:txBody>
          <a:bodyPr/>
          <a:lstStyle/>
          <a:p>
            <a:r>
              <a:rPr lang="en-US" dirty="0" err="1" smtClean="0"/>
              <a:t>Behavioristic</a:t>
            </a:r>
            <a:r>
              <a:rPr lang="en-US" dirty="0" smtClean="0"/>
              <a:t> Personality Theory</a:t>
            </a:r>
            <a:endParaRPr lang="en-US" dirty="0"/>
          </a:p>
        </p:txBody>
      </p:sp>
      <p:sp>
        <p:nvSpPr>
          <p:cNvPr id="3" name="Subtitle 2"/>
          <p:cNvSpPr>
            <a:spLocks noGrp="1"/>
          </p:cNvSpPr>
          <p:nvPr>
            <p:ph type="subTitle" idx="1"/>
          </p:nvPr>
        </p:nvSpPr>
        <p:spPr>
          <a:xfrm>
            <a:off x="762000" y="1905000"/>
            <a:ext cx="7772400" cy="4572000"/>
          </a:xfrm>
        </p:spPr>
        <p:txBody>
          <a:bodyPr>
            <a:noAutofit/>
          </a:bodyPr>
          <a:lstStyle/>
          <a:p>
            <a:pPr algn="l"/>
            <a:endParaRPr lang="en-US" sz="1800" dirty="0" smtClean="0"/>
          </a:p>
          <a:p>
            <a:pPr algn="l"/>
            <a:r>
              <a:rPr lang="en-US" sz="2400" dirty="0" smtClean="0">
                <a:solidFill>
                  <a:schemeClr val="tx1"/>
                </a:solidFill>
              </a:rPr>
              <a:t>Behaviorists posit that our personality (Behavior) is a function of the person and the environment</a:t>
            </a:r>
          </a:p>
          <a:p>
            <a:pPr algn="l"/>
            <a:endParaRPr lang="en-US" sz="2400" dirty="0" smtClean="0">
              <a:solidFill>
                <a:schemeClr val="tx1"/>
              </a:solidFill>
            </a:endParaRPr>
          </a:p>
          <a:p>
            <a:pPr algn="l"/>
            <a:r>
              <a:rPr lang="en-US" sz="2400" dirty="0" err="1" smtClean="0">
                <a:solidFill>
                  <a:schemeClr val="tx1"/>
                </a:solidFill>
              </a:rPr>
              <a:t>Behavioristic</a:t>
            </a:r>
            <a:r>
              <a:rPr lang="en-US" sz="2400" dirty="0" smtClean="0">
                <a:solidFill>
                  <a:schemeClr val="tx1"/>
                </a:solidFill>
              </a:rPr>
              <a:t> </a:t>
            </a:r>
            <a:r>
              <a:rPr lang="en-US" sz="2400" dirty="0">
                <a:solidFill>
                  <a:schemeClr val="tx1"/>
                </a:solidFill>
              </a:rPr>
              <a:t>theorists believe that Human Personality can be best understood by our learning, cognition and the laws in the natural environment. They focus on objectively observable </a:t>
            </a:r>
            <a:r>
              <a:rPr lang="en-US" sz="2400" dirty="0" smtClean="0">
                <a:solidFill>
                  <a:schemeClr val="tx1"/>
                </a:solidFill>
              </a:rPr>
              <a:t>behaviors</a:t>
            </a:r>
            <a:r>
              <a:rPr lang="en-US" sz="2400" dirty="0">
                <a:solidFill>
                  <a:schemeClr val="tx1"/>
                </a:solidFill>
              </a:rPr>
              <a:t> and discount the interplay of the psyche of the psychodynamic theorists. Behavior theorists define learning as nothing more than the acquisition of new </a:t>
            </a:r>
            <a:r>
              <a:rPr lang="en-US" sz="2400" dirty="0" smtClean="0">
                <a:solidFill>
                  <a:schemeClr val="tx1"/>
                </a:solidFill>
              </a:rPr>
              <a:t>behavior</a:t>
            </a:r>
            <a:r>
              <a:rPr lang="en-US" sz="2400" dirty="0">
                <a:solidFill>
                  <a:schemeClr val="tx1"/>
                </a:solidFill>
              </a:rPr>
              <a:t> based on environmental conditions. </a:t>
            </a:r>
            <a:r>
              <a:rPr lang="en-US" sz="1800" dirty="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Limitations of </a:t>
            </a:r>
            <a:r>
              <a:rPr lang="en-US" b="1" dirty="0" err="1" smtClean="0"/>
              <a:t>Behaviourism</a:t>
            </a:r>
            <a:endParaRPr lang="en-US" dirty="0"/>
          </a:p>
        </p:txBody>
      </p:sp>
      <p:sp>
        <p:nvSpPr>
          <p:cNvPr id="3" name="Content Placeholder 2"/>
          <p:cNvSpPr>
            <a:spLocks noGrp="1"/>
          </p:cNvSpPr>
          <p:nvPr>
            <p:ph idx="1"/>
          </p:nvPr>
        </p:nvSpPr>
        <p:spPr/>
        <p:txBody>
          <a:bodyPr>
            <a:normAutofit fontScale="85000" lnSpcReduction="10000"/>
          </a:bodyPr>
          <a:lstStyle/>
          <a:p>
            <a:r>
              <a:rPr lang="en-US" dirty="0"/>
              <a:t>The approach is </a:t>
            </a:r>
            <a:r>
              <a:rPr lang="en-US" dirty="0" err="1"/>
              <a:t>nomothethic</a:t>
            </a:r>
            <a:r>
              <a:rPr lang="en-US" dirty="0"/>
              <a:t> in that it is investigating animals and people to try to find general laws of behavior that apply to both people and brutes. It is not idiographic and is unable to help us to understand and describe the unique patterns of behavior of an individual.</a:t>
            </a:r>
          </a:p>
          <a:p>
            <a:r>
              <a:rPr lang="en-US" dirty="0"/>
              <a:t>It excludes the functions of the human psyche and its mental processes of explaining human </a:t>
            </a:r>
            <a:r>
              <a:rPr lang="en-US" dirty="0" err="1"/>
              <a:t>behaviour</a:t>
            </a:r>
            <a:endParaRPr lang="en-US" dirty="0"/>
          </a:p>
          <a:p>
            <a:r>
              <a:rPr lang="en-US" dirty="0"/>
              <a:t>It does </a:t>
            </a:r>
            <a:r>
              <a:rPr lang="en-US" dirty="0" smtClean="0"/>
              <a:t>not predict </a:t>
            </a:r>
            <a:r>
              <a:rPr lang="en-US" dirty="0"/>
              <a:t>human difference as it does not classify </a:t>
            </a:r>
            <a:r>
              <a:rPr lang="en-US" dirty="0" smtClean="0"/>
              <a:t>human into </a:t>
            </a:r>
            <a:r>
              <a:rPr lang="en-US" dirty="0"/>
              <a:t>personality traits or types.</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Limitations of </a:t>
            </a:r>
            <a:r>
              <a:rPr lang="en-US" b="1" dirty="0" err="1" smtClean="0"/>
              <a:t>Behaviourism</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It </a:t>
            </a:r>
            <a:r>
              <a:rPr lang="en-US" dirty="0"/>
              <a:t>does </a:t>
            </a:r>
            <a:r>
              <a:rPr lang="en-US" dirty="0" smtClean="0"/>
              <a:t>not predict </a:t>
            </a:r>
            <a:r>
              <a:rPr lang="en-US" dirty="0"/>
              <a:t>human difference as it does not classify </a:t>
            </a:r>
            <a:r>
              <a:rPr lang="en-US" dirty="0" smtClean="0"/>
              <a:t>human into </a:t>
            </a:r>
            <a:r>
              <a:rPr lang="en-US" dirty="0"/>
              <a:t>personality traits or types.</a:t>
            </a:r>
          </a:p>
          <a:p>
            <a:r>
              <a:rPr lang="en-US" dirty="0"/>
              <a:t>It assumes that the general laws relating to the </a:t>
            </a:r>
            <a:r>
              <a:rPr lang="en-US" dirty="0" err="1"/>
              <a:t>behaviour</a:t>
            </a:r>
            <a:r>
              <a:rPr lang="en-US" dirty="0"/>
              <a:t> of animals can be applied to describe human beings.  This assumption is debated by the cognitive theorists that there is a gap for the intellect (mind) to mediate between stimulus and response.</a:t>
            </a:r>
          </a:p>
          <a:p>
            <a:r>
              <a:rPr lang="en-US" dirty="0"/>
              <a:t>It is unable to explain complex </a:t>
            </a:r>
            <a:r>
              <a:rPr lang="en-US" dirty="0" err="1"/>
              <a:t>behaviour</a:t>
            </a:r>
            <a:r>
              <a:rPr lang="en-US" dirty="0"/>
              <a:t> where an individual response to stimuli varies with the situations and across time.</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Exercise Behavioral Modification</a:t>
            </a:r>
            <a:br>
              <a:rPr lang="en-US" dirty="0" smtClean="0"/>
            </a:br>
            <a:endParaRPr lang="en-US" dirty="0"/>
          </a:p>
        </p:txBody>
      </p:sp>
      <p:sp>
        <p:nvSpPr>
          <p:cNvPr id="3" name="Content Placeholder 2"/>
          <p:cNvSpPr>
            <a:spLocks noGrp="1"/>
          </p:cNvSpPr>
          <p:nvPr>
            <p:ph idx="1"/>
          </p:nvPr>
        </p:nvSpPr>
        <p:spPr/>
        <p:txBody>
          <a:bodyPr>
            <a:normAutofit fontScale="92500"/>
          </a:bodyPr>
          <a:lstStyle/>
          <a:p>
            <a:pPr>
              <a:buNone/>
            </a:pPr>
            <a:endParaRPr lang="en-US" dirty="0" smtClean="0"/>
          </a:p>
          <a:p>
            <a:pPr>
              <a:buNone/>
            </a:pPr>
            <a:r>
              <a:rPr lang="en-US" dirty="0" smtClean="0"/>
              <a:t>Group 1. How to energize inmate behavior?</a:t>
            </a:r>
          </a:p>
          <a:p>
            <a:pPr>
              <a:buNone/>
            </a:pPr>
            <a:r>
              <a:rPr lang="en-US" dirty="0" smtClean="0"/>
              <a:t>Group 2. How to develop and reinforce the positive</a:t>
            </a:r>
          </a:p>
          <a:p>
            <a:pPr>
              <a:buNone/>
            </a:pPr>
            <a:r>
              <a:rPr lang="en-US" dirty="0" smtClean="0"/>
              <a:t>behavior of the inmate?</a:t>
            </a:r>
          </a:p>
          <a:p>
            <a:pPr>
              <a:buNone/>
            </a:pPr>
            <a:r>
              <a:rPr lang="en-US" dirty="0" smtClean="0"/>
              <a:t>Group 3: How to defreeze and diminish the</a:t>
            </a:r>
          </a:p>
          <a:p>
            <a:pPr>
              <a:buNone/>
            </a:pPr>
            <a:r>
              <a:rPr lang="en-US" smtClean="0"/>
              <a:t>negative behavior of the </a:t>
            </a:r>
            <a:r>
              <a:rPr lang="en-US" dirty="0" smtClean="0"/>
              <a:t>inmate? </a:t>
            </a:r>
          </a:p>
          <a:p>
            <a:pPr>
              <a:buNone/>
            </a:pPr>
            <a:r>
              <a:rPr lang="en-US" dirty="0" smtClean="0"/>
              <a:t>Group 4: How to sustain and direct inmate</a:t>
            </a:r>
          </a:p>
          <a:p>
            <a:pPr>
              <a:buNone/>
            </a:pPr>
            <a:r>
              <a:rPr lang="en-US" dirty="0" smtClean="0"/>
              <a:t>behavior?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Stimulus Response Theory</a:t>
            </a:r>
            <a:endParaRPr lang="en-US" dirty="0"/>
          </a:p>
        </p:txBody>
      </p:sp>
      <p:sp>
        <p:nvSpPr>
          <p:cNvPr id="3" name="Content Placeholder 2"/>
          <p:cNvSpPr>
            <a:spLocks noGrp="1"/>
          </p:cNvSpPr>
          <p:nvPr>
            <p:ph idx="1"/>
          </p:nvPr>
        </p:nvSpPr>
        <p:spPr/>
        <p:txBody>
          <a:bodyPr>
            <a:normAutofit/>
          </a:bodyPr>
          <a:lstStyle/>
          <a:p>
            <a:pPr>
              <a:buNone/>
            </a:pPr>
            <a:r>
              <a:rPr lang="en-US" dirty="0" smtClean="0"/>
              <a:t>The oldest theory of behaviorism dates back to </a:t>
            </a:r>
          </a:p>
          <a:p>
            <a:pPr>
              <a:buNone/>
            </a:pPr>
            <a:r>
              <a:rPr lang="en-US" dirty="0" smtClean="0"/>
              <a:t>Rene Descartes.  He introduced the Stimulus-</a:t>
            </a:r>
          </a:p>
          <a:p>
            <a:pPr>
              <a:buNone/>
            </a:pPr>
            <a:r>
              <a:rPr lang="en-US" dirty="0" smtClean="0"/>
              <a:t>Response theory.</a:t>
            </a:r>
          </a:p>
          <a:p>
            <a:pPr>
              <a:buNone/>
            </a:pPr>
            <a:endParaRPr lang="en-US" dirty="0" smtClean="0"/>
          </a:p>
          <a:p>
            <a:pPr>
              <a:buNone/>
            </a:pPr>
            <a:r>
              <a:rPr lang="en-US" dirty="0" smtClean="0"/>
              <a:t>The stimulus-response theory posits that a </a:t>
            </a:r>
          </a:p>
          <a:p>
            <a:pPr>
              <a:buNone/>
            </a:pPr>
            <a:r>
              <a:rPr lang="en-US" dirty="0" smtClean="0"/>
              <a:t>pleasant stimulus will evokes a pleasant </a:t>
            </a:r>
          </a:p>
          <a:p>
            <a:pPr>
              <a:buNone/>
            </a:pPr>
            <a:r>
              <a:rPr lang="en-US" dirty="0" smtClean="0"/>
              <a:t>response.</a:t>
            </a:r>
          </a:p>
          <a:p>
            <a:pPr>
              <a:buNone/>
            </a:pPr>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Stimulus - Response</a:t>
            </a:r>
            <a:endParaRPr lang="en-US" dirty="0"/>
          </a:p>
        </p:txBody>
      </p:sp>
      <p:sp>
        <p:nvSpPr>
          <p:cNvPr id="3" name="Content Placeholder 2"/>
          <p:cNvSpPr>
            <a:spLocks noGrp="1"/>
          </p:cNvSpPr>
          <p:nvPr>
            <p:ph idx="1"/>
          </p:nvPr>
        </p:nvSpPr>
        <p:spPr/>
        <p:txBody>
          <a:bodyPr>
            <a:normAutofit/>
          </a:bodyPr>
          <a:lstStyle/>
          <a:p>
            <a:pPr>
              <a:buNone/>
            </a:pPr>
            <a:r>
              <a:rPr lang="en-US" dirty="0" smtClean="0"/>
              <a:t>The environment is perceived as a set of stimuli</a:t>
            </a:r>
          </a:p>
          <a:p>
            <a:pPr>
              <a:buNone/>
            </a:pPr>
            <a:r>
              <a:rPr lang="en-US" dirty="0" smtClean="0"/>
              <a:t>for an individual to interact (response). The</a:t>
            </a:r>
          </a:p>
          <a:p>
            <a:pPr>
              <a:buNone/>
            </a:pPr>
            <a:r>
              <a:rPr lang="en-US" dirty="0" smtClean="0"/>
              <a:t>response between the individual and the stimuli</a:t>
            </a:r>
          </a:p>
          <a:p>
            <a:pPr>
              <a:buNone/>
            </a:pPr>
            <a:r>
              <a:rPr lang="en-US" dirty="0" smtClean="0"/>
              <a:t>of the environment provides an avenue for us to</a:t>
            </a:r>
          </a:p>
          <a:p>
            <a:pPr>
              <a:buNone/>
            </a:pPr>
            <a:r>
              <a:rPr lang="en-US" dirty="0" smtClean="0"/>
              <a:t>learn from our actions.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Dollard Miller</a:t>
            </a:r>
            <a:endParaRPr lang="en-US" dirty="0"/>
          </a:p>
        </p:txBody>
      </p:sp>
      <p:sp>
        <p:nvSpPr>
          <p:cNvPr id="3" name="Content Placeholder 2"/>
          <p:cNvSpPr>
            <a:spLocks noGrp="1"/>
          </p:cNvSpPr>
          <p:nvPr>
            <p:ph idx="1"/>
          </p:nvPr>
        </p:nvSpPr>
        <p:spPr/>
        <p:txBody>
          <a:bodyPr>
            <a:normAutofit/>
          </a:bodyPr>
          <a:lstStyle/>
          <a:p>
            <a:r>
              <a:rPr lang="en-US" dirty="0"/>
              <a:t>Dollard and Miller's Stimulus-Response Theory focusing on the law of action (response) and reactions (stimuli) in the natural environment.</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Ivan </a:t>
            </a:r>
            <a:r>
              <a:rPr lang="en-US" dirty="0" err="1" smtClean="0"/>
              <a:t>Pahlov's</a:t>
            </a:r>
            <a:r>
              <a:rPr lang="en-US" dirty="0" smtClean="0"/>
              <a:t> </a:t>
            </a:r>
            <a:r>
              <a:rPr lang="en-US" dirty="0" err="1" smtClean="0"/>
              <a:t>Pengondisian</a:t>
            </a:r>
            <a:r>
              <a:rPr lang="en-US" dirty="0" smtClean="0"/>
              <a:t>  </a:t>
            </a:r>
            <a:r>
              <a:rPr lang="en-US" dirty="0" err="1" smtClean="0"/>
              <a:t>klasik</a:t>
            </a:r>
            <a:r>
              <a:rPr lang="en-US" dirty="0" smtClean="0"/>
              <a:t> </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dirty="0" err="1" smtClean="0"/>
              <a:t>Pengondisian</a:t>
            </a:r>
            <a:r>
              <a:rPr lang="en-US" dirty="0" smtClean="0"/>
              <a:t>  </a:t>
            </a:r>
            <a:r>
              <a:rPr lang="en-US" dirty="0" err="1" smtClean="0"/>
              <a:t>klasik</a:t>
            </a:r>
            <a:r>
              <a:rPr lang="en-US" dirty="0" smtClean="0"/>
              <a:t> </a:t>
            </a:r>
            <a:r>
              <a:rPr lang="en-US" dirty="0" err="1" smtClean="0"/>
              <a:t>adalah</a:t>
            </a:r>
            <a:r>
              <a:rPr lang="en-US" dirty="0" smtClean="0"/>
              <a:t> </a:t>
            </a:r>
            <a:r>
              <a:rPr lang="en-US" dirty="0" err="1" smtClean="0"/>
              <a:t>proses</a:t>
            </a:r>
            <a:r>
              <a:rPr lang="en-US" dirty="0" smtClean="0"/>
              <a:t> </a:t>
            </a:r>
            <a:r>
              <a:rPr lang="en-US" dirty="0" err="1" smtClean="0"/>
              <a:t>pembelajaran</a:t>
            </a:r>
            <a:r>
              <a:rPr lang="en-US" dirty="0" smtClean="0"/>
              <a:t>, </a:t>
            </a:r>
            <a:r>
              <a:rPr lang="en-US" dirty="0" err="1" smtClean="0"/>
              <a:t>iaitu</a:t>
            </a:r>
            <a:endParaRPr lang="en-US" dirty="0" smtClean="0"/>
          </a:p>
          <a:p>
            <a:pPr>
              <a:buNone/>
            </a:pPr>
            <a:r>
              <a:rPr lang="en-US" dirty="0" err="1" smtClean="0"/>
              <a:t>rangsangan</a:t>
            </a:r>
            <a:r>
              <a:rPr lang="en-US" dirty="0" smtClean="0"/>
              <a:t> </a:t>
            </a:r>
            <a:r>
              <a:rPr lang="en-US" dirty="0" smtClean="0"/>
              <a:t>neutral </a:t>
            </a:r>
            <a:r>
              <a:rPr lang="en-US" dirty="0" err="1" smtClean="0"/>
              <a:t>dapat</a:t>
            </a:r>
            <a:r>
              <a:rPr lang="en-US" dirty="0" smtClean="0"/>
              <a:t> </a:t>
            </a:r>
            <a:r>
              <a:rPr lang="en-US" dirty="0" err="1" smtClean="0"/>
              <a:t>menjana</a:t>
            </a:r>
            <a:r>
              <a:rPr lang="en-US" dirty="0" smtClean="0"/>
              <a:t> </a:t>
            </a:r>
            <a:r>
              <a:rPr lang="en-US" dirty="0" err="1" smtClean="0"/>
              <a:t>respons</a:t>
            </a:r>
            <a:r>
              <a:rPr lang="en-US" dirty="0" smtClean="0"/>
              <a:t> </a:t>
            </a:r>
            <a:r>
              <a:rPr lang="en-US" dirty="0" err="1" smtClean="0"/>
              <a:t>baru</a:t>
            </a:r>
            <a:r>
              <a:rPr lang="en-US" dirty="0" smtClean="0"/>
              <a:t> </a:t>
            </a:r>
            <a:r>
              <a:rPr lang="en-US" dirty="0" err="1" smtClean="0"/>
              <a:t>setelah</a:t>
            </a:r>
            <a:r>
              <a:rPr lang="en-US" dirty="0" smtClean="0"/>
              <a:t> </a:t>
            </a:r>
            <a:endParaRPr lang="en-US" dirty="0" smtClean="0"/>
          </a:p>
          <a:p>
            <a:pPr>
              <a:buNone/>
            </a:pPr>
            <a:r>
              <a:rPr lang="en-US" dirty="0" err="1" smtClean="0"/>
              <a:t>berpasangan</a:t>
            </a:r>
            <a:r>
              <a:rPr lang="en-US" dirty="0" smtClean="0"/>
              <a:t> </a:t>
            </a:r>
            <a:r>
              <a:rPr lang="en-US" dirty="0" err="1" smtClean="0"/>
              <a:t>dengan</a:t>
            </a:r>
            <a:r>
              <a:rPr lang="en-US" dirty="0" smtClean="0"/>
              <a:t> </a:t>
            </a:r>
            <a:r>
              <a:rPr lang="en-US" dirty="0" err="1" smtClean="0"/>
              <a:t>rangsangan</a:t>
            </a:r>
            <a:r>
              <a:rPr lang="en-US" dirty="0" smtClean="0"/>
              <a:t> yang </a:t>
            </a:r>
            <a:r>
              <a:rPr lang="en-US" dirty="0" err="1" smtClean="0"/>
              <a:t>biasanya</a:t>
            </a:r>
            <a:r>
              <a:rPr lang="en-US" dirty="0" smtClean="0"/>
              <a:t> </a:t>
            </a:r>
            <a:r>
              <a:rPr lang="en-US" dirty="0" err="1" smtClean="0"/>
              <a:t>mengikuti</a:t>
            </a:r>
            <a:r>
              <a:rPr lang="en-US" dirty="0" smtClean="0"/>
              <a:t> </a:t>
            </a:r>
            <a:endParaRPr lang="en-US" dirty="0" smtClean="0"/>
          </a:p>
          <a:p>
            <a:pPr>
              <a:buNone/>
            </a:pPr>
            <a:r>
              <a:rPr lang="en-US" dirty="0" err="1" smtClean="0"/>
              <a:t>respon</a:t>
            </a:r>
            <a:r>
              <a:rPr lang="en-US" dirty="0" smtClean="0"/>
              <a:t>. </a:t>
            </a:r>
            <a:r>
              <a:rPr lang="en-US" dirty="0" err="1" smtClean="0"/>
              <a:t>Pengondisian</a:t>
            </a:r>
            <a:r>
              <a:rPr lang="en-US" dirty="0" smtClean="0"/>
              <a:t> </a:t>
            </a:r>
            <a:r>
              <a:rPr lang="en-US" dirty="0" err="1" smtClean="0"/>
              <a:t>klasik</a:t>
            </a:r>
            <a:r>
              <a:rPr lang="en-US" dirty="0" smtClean="0"/>
              <a:t> </a:t>
            </a:r>
            <a:r>
              <a:rPr lang="en-US" dirty="0" err="1" smtClean="0"/>
              <a:t>ini</a:t>
            </a:r>
            <a:r>
              <a:rPr lang="en-US" dirty="0" smtClean="0"/>
              <a:t> </a:t>
            </a:r>
            <a:r>
              <a:rPr lang="en-US" dirty="0" err="1" smtClean="0"/>
              <a:t>pada</a:t>
            </a:r>
            <a:r>
              <a:rPr lang="en-US" dirty="0" smtClean="0"/>
              <a:t> </a:t>
            </a:r>
            <a:r>
              <a:rPr lang="en-US" dirty="0" err="1" smtClean="0"/>
              <a:t>asalnya</a:t>
            </a:r>
            <a:r>
              <a:rPr lang="en-US" dirty="0" smtClean="0"/>
              <a:t> </a:t>
            </a:r>
            <a:r>
              <a:rPr lang="en-US" dirty="0" err="1" smtClean="0"/>
              <a:t>ditemui</a:t>
            </a:r>
            <a:r>
              <a:rPr lang="en-US" dirty="0" smtClean="0"/>
              <a:t> </a:t>
            </a:r>
            <a:r>
              <a:rPr lang="en-US" dirty="0" err="1" smtClean="0"/>
              <a:t>oleh</a:t>
            </a:r>
            <a:r>
              <a:rPr lang="en-US" dirty="0" smtClean="0"/>
              <a:t> </a:t>
            </a:r>
            <a:r>
              <a:rPr lang="en-US" dirty="0" smtClean="0"/>
              <a:t>Ivan</a:t>
            </a:r>
          </a:p>
          <a:p>
            <a:pPr>
              <a:buNone/>
            </a:pPr>
            <a:r>
              <a:rPr lang="en-US" dirty="0" smtClean="0"/>
              <a:t>Pavlov</a:t>
            </a:r>
            <a:r>
              <a:rPr lang="en-US" dirty="0" smtClean="0"/>
              <a:t>, </a:t>
            </a:r>
            <a:r>
              <a:rPr lang="en-US" dirty="0" err="1" smtClean="0"/>
              <a:t>seorang</a:t>
            </a:r>
            <a:r>
              <a:rPr lang="en-US" dirty="0" smtClean="0"/>
              <a:t> </a:t>
            </a:r>
            <a:r>
              <a:rPr lang="en-US" dirty="0" err="1" smtClean="0"/>
              <a:t>ahli</a:t>
            </a:r>
            <a:r>
              <a:rPr lang="en-US" dirty="0" smtClean="0"/>
              <a:t> </a:t>
            </a:r>
            <a:r>
              <a:rPr lang="en-US" dirty="0" err="1" smtClean="0"/>
              <a:t>fisiologi</a:t>
            </a:r>
            <a:r>
              <a:rPr lang="en-US" dirty="0" smtClean="0"/>
              <a:t> </a:t>
            </a:r>
            <a:r>
              <a:rPr lang="en-US" dirty="0" err="1" smtClean="0"/>
              <a:t>dari</a:t>
            </a:r>
            <a:r>
              <a:rPr lang="en-US" dirty="0" smtClean="0"/>
              <a:t> </a:t>
            </a:r>
            <a:r>
              <a:rPr lang="en-US" dirty="0" err="1" smtClean="0"/>
              <a:t>Rusia</a:t>
            </a:r>
            <a:r>
              <a:rPr lang="en-US" dirty="0" smtClean="0"/>
              <a:t> </a:t>
            </a:r>
            <a:r>
              <a:rPr lang="en-US" dirty="0" err="1" smtClean="0"/>
              <a:t>ketika</a:t>
            </a:r>
            <a:r>
              <a:rPr lang="en-US" dirty="0" smtClean="0"/>
              <a:t> </a:t>
            </a:r>
            <a:r>
              <a:rPr lang="en-US" dirty="0" err="1" smtClean="0"/>
              <a:t>melakukan</a:t>
            </a:r>
            <a:r>
              <a:rPr lang="en-US" dirty="0" smtClean="0"/>
              <a:t> </a:t>
            </a:r>
            <a:endParaRPr lang="en-US" dirty="0" smtClean="0"/>
          </a:p>
          <a:p>
            <a:pPr>
              <a:buNone/>
            </a:pPr>
            <a:r>
              <a:rPr lang="en-US" dirty="0" err="1" smtClean="0"/>
              <a:t>penyelidikan</a:t>
            </a:r>
            <a:r>
              <a:rPr lang="en-US" dirty="0" smtClean="0"/>
              <a:t> </a:t>
            </a:r>
            <a:r>
              <a:rPr lang="en-US" dirty="0" err="1" smtClean="0"/>
              <a:t>percobaan</a:t>
            </a:r>
            <a:r>
              <a:rPr lang="en-US" dirty="0" smtClean="0"/>
              <a:t> </a:t>
            </a:r>
            <a:r>
              <a:rPr lang="en-US" dirty="0" err="1" smtClean="0"/>
              <a:t>mengenai</a:t>
            </a:r>
            <a:r>
              <a:rPr lang="en-US" dirty="0" smtClean="0"/>
              <a:t> </a:t>
            </a:r>
            <a:r>
              <a:rPr lang="en-US" dirty="0" err="1" smtClean="0"/>
              <a:t>pengeluaran</a:t>
            </a:r>
            <a:r>
              <a:rPr lang="en-US" dirty="0" smtClean="0"/>
              <a:t> air </a:t>
            </a:r>
            <a:r>
              <a:rPr lang="en-US" dirty="0" err="1" smtClean="0"/>
              <a:t>liur</a:t>
            </a:r>
            <a:r>
              <a:rPr lang="en-US" dirty="0" smtClean="0"/>
              <a:t> </a:t>
            </a:r>
            <a:r>
              <a:rPr lang="en-US" dirty="0" err="1" smtClean="0"/>
              <a:t>dalam</a:t>
            </a:r>
            <a:endParaRPr lang="en-US" dirty="0" smtClean="0"/>
          </a:p>
          <a:p>
            <a:pPr>
              <a:buNone/>
            </a:pPr>
            <a:r>
              <a:rPr lang="en-US" dirty="0" err="1" smtClean="0"/>
              <a:t>anjing</a:t>
            </a:r>
            <a:r>
              <a:rPr lang="en-US" dirty="0" smtClean="0"/>
              <a:t>.  </a:t>
            </a:r>
            <a:r>
              <a:rPr lang="en-US" dirty="0" err="1" smtClean="0"/>
              <a:t>Dia</a:t>
            </a:r>
            <a:r>
              <a:rPr lang="en-US" dirty="0" smtClean="0"/>
              <a:t> </a:t>
            </a:r>
            <a:r>
              <a:rPr lang="en-US" dirty="0" err="1" smtClean="0"/>
              <a:t>melihat</a:t>
            </a:r>
            <a:r>
              <a:rPr lang="en-US" dirty="0" smtClean="0"/>
              <a:t> </a:t>
            </a:r>
            <a:r>
              <a:rPr lang="en-US" dirty="0" err="1" smtClean="0"/>
              <a:t>bahawa</a:t>
            </a:r>
            <a:r>
              <a:rPr lang="en-US" dirty="0" smtClean="0"/>
              <a:t> </a:t>
            </a:r>
            <a:r>
              <a:rPr lang="en-US" dirty="0" err="1" smtClean="0"/>
              <a:t>anjing</a:t>
            </a:r>
            <a:r>
              <a:rPr lang="en-US" dirty="0" smtClean="0"/>
              <a:t> </a:t>
            </a:r>
            <a:r>
              <a:rPr lang="en-US" dirty="0" err="1" smtClean="0"/>
              <a:t>itu</a:t>
            </a:r>
            <a:r>
              <a:rPr lang="en-US" dirty="0" smtClean="0"/>
              <a:t> </a:t>
            </a:r>
            <a:r>
              <a:rPr lang="en-US" dirty="0" err="1" smtClean="0"/>
              <a:t>bukan</a:t>
            </a:r>
            <a:r>
              <a:rPr lang="en-US" dirty="0" smtClean="0"/>
              <a:t> </a:t>
            </a:r>
            <a:r>
              <a:rPr lang="en-US" dirty="0" err="1" smtClean="0"/>
              <a:t>sahaja</a:t>
            </a:r>
            <a:r>
              <a:rPr lang="en-US" dirty="0" smtClean="0"/>
              <a:t> </a:t>
            </a:r>
            <a:r>
              <a:rPr lang="en-US" dirty="0" err="1" smtClean="0"/>
              <a:t>memberi</a:t>
            </a:r>
            <a:r>
              <a:rPr lang="en-US" dirty="0" smtClean="0"/>
              <a:t> </a:t>
            </a:r>
            <a:endParaRPr lang="en-US" dirty="0" smtClean="0"/>
          </a:p>
          <a:p>
            <a:pPr>
              <a:buNone/>
            </a:pPr>
            <a:r>
              <a:rPr lang="en-US" dirty="0" err="1" smtClean="0"/>
              <a:t>respons</a:t>
            </a:r>
            <a:r>
              <a:rPr lang="en-US" dirty="0" smtClean="0"/>
              <a:t> </a:t>
            </a:r>
            <a:r>
              <a:rPr lang="en-US" dirty="0" err="1" smtClean="0"/>
              <a:t>berdasarkan</a:t>
            </a:r>
            <a:r>
              <a:rPr lang="en-US" dirty="0" smtClean="0"/>
              <a:t> </a:t>
            </a:r>
            <a:r>
              <a:rPr lang="en-US" dirty="0" err="1" smtClean="0"/>
              <a:t>keperluan</a:t>
            </a:r>
            <a:r>
              <a:rPr lang="en-US" dirty="0" smtClean="0"/>
              <a:t> </a:t>
            </a:r>
            <a:r>
              <a:rPr lang="en-US" dirty="0" err="1" smtClean="0"/>
              <a:t>biologi</a:t>
            </a:r>
            <a:r>
              <a:rPr lang="en-US" dirty="0" smtClean="0"/>
              <a:t> (</a:t>
            </a:r>
            <a:r>
              <a:rPr lang="en-US" dirty="0" err="1" smtClean="0"/>
              <a:t>kelaparan</a:t>
            </a:r>
            <a:r>
              <a:rPr lang="en-US" dirty="0" smtClean="0"/>
              <a:t>), </a:t>
            </a:r>
            <a:r>
              <a:rPr lang="en-US" dirty="0" err="1" smtClean="0"/>
              <a:t>tetapi</a:t>
            </a:r>
            <a:r>
              <a:rPr lang="en-US" dirty="0" smtClean="0"/>
              <a:t> </a:t>
            </a:r>
            <a:r>
              <a:rPr lang="en-US" dirty="0" err="1" smtClean="0"/>
              <a:t>juga</a:t>
            </a:r>
            <a:endParaRPr lang="en-US" dirty="0" smtClean="0"/>
          </a:p>
          <a:p>
            <a:pPr>
              <a:buNone/>
            </a:pPr>
            <a:r>
              <a:rPr lang="en-US" dirty="0" err="1" smtClean="0"/>
              <a:t>sebagai</a:t>
            </a:r>
            <a:r>
              <a:rPr lang="en-US" dirty="0" smtClean="0"/>
              <a:t> </a:t>
            </a:r>
            <a:r>
              <a:rPr lang="en-US" dirty="0" err="1" smtClean="0"/>
              <a:t>hasil</a:t>
            </a:r>
            <a:r>
              <a:rPr lang="en-US" dirty="0" smtClean="0"/>
              <a:t> </a:t>
            </a:r>
            <a:r>
              <a:rPr lang="en-US" dirty="0" err="1" smtClean="0"/>
              <a:t>proses</a:t>
            </a:r>
            <a:r>
              <a:rPr lang="en-US" dirty="0" smtClean="0"/>
              <a:t> </a:t>
            </a:r>
            <a:r>
              <a:rPr lang="en-US" dirty="0" err="1" smtClean="0"/>
              <a:t>pembelajaran</a:t>
            </a:r>
            <a:r>
              <a:rPr lang="en-US" dirty="0" smtClean="0"/>
              <a:t> yang </a:t>
            </a:r>
            <a:r>
              <a:rPr lang="en-US" dirty="0" err="1" smtClean="0"/>
              <a:t>kemudiannya</a:t>
            </a:r>
            <a:r>
              <a:rPr lang="en-US" dirty="0" smtClean="0"/>
              <a:t> </a:t>
            </a:r>
            <a:endParaRPr lang="en-US" dirty="0" smtClean="0"/>
          </a:p>
          <a:p>
            <a:pPr>
              <a:buNone/>
            </a:pPr>
            <a:r>
              <a:rPr lang="en-US" dirty="0" err="1" smtClean="0"/>
              <a:t>dipanggil</a:t>
            </a:r>
            <a:r>
              <a:rPr lang="en-US" dirty="0" smtClean="0"/>
              <a:t> </a:t>
            </a:r>
            <a:r>
              <a:rPr lang="en-US" dirty="0" err="1" smtClean="0"/>
              <a:t>pengkondisian</a:t>
            </a:r>
            <a:r>
              <a:rPr lang="en-US" dirty="0" smtClean="0"/>
              <a:t> </a:t>
            </a:r>
            <a:r>
              <a:rPr lang="en-US" dirty="0" err="1" smtClean="0"/>
              <a:t>klasik</a:t>
            </a:r>
            <a:r>
              <a:rPr lang="en-US" dirty="0" smtClean="0"/>
              <a:t>.  </a:t>
            </a:r>
            <a:r>
              <a:rPr lang="en-US" dirty="0" err="1" smtClean="0"/>
              <a:t>Dalam</a:t>
            </a:r>
            <a:r>
              <a:rPr lang="en-US" dirty="0" smtClean="0"/>
              <a:t> </a:t>
            </a:r>
            <a:r>
              <a:rPr lang="en-US" dirty="0" err="1" smtClean="0"/>
              <a:t>psikologi</a:t>
            </a:r>
            <a:r>
              <a:rPr lang="en-US" dirty="0" smtClean="0"/>
              <a:t>, </a:t>
            </a:r>
            <a:r>
              <a:rPr lang="en-US" dirty="0" err="1" smtClean="0"/>
              <a:t>pengondisian</a:t>
            </a:r>
            <a:r>
              <a:rPr lang="en-US" dirty="0" smtClean="0"/>
              <a:t> </a:t>
            </a:r>
            <a:endParaRPr lang="en-US" dirty="0" smtClean="0"/>
          </a:p>
          <a:p>
            <a:pPr>
              <a:buNone/>
            </a:pPr>
            <a:r>
              <a:rPr lang="en-US" dirty="0" err="1" smtClean="0"/>
              <a:t>klasik</a:t>
            </a:r>
            <a:r>
              <a:rPr lang="en-US" dirty="0" smtClean="0"/>
              <a:t> </a:t>
            </a:r>
            <a:r>
              <a:rPr lang="en-US" dirty="0" err="1" smtClean="0"/>
              <a:t>digunakan</a:t>
            </a:r>
            <a:r>
              <a:rPr lang="en-US" dirty="0" smtClean="0"/>
              <a:t> </a:t>
            </a:r>
            <a:r>
              <a:rPr lang="en-US" dirty="0" err="1" smtClean="0"/>
              <a:t>sebagai</a:t>
            </a:r>
            <a:r>
              <a:rPr lang="en-US" dirty="0" smtClean="0"/>
              <a:t> </a:t>
            </a:r>
            <a:r>
              <a:rPr lang="en-US" dirty="0" err="1" smtClean="0"/>
              <a:t>terapi</a:t>
            </a:r>
            <a:r>
              <a:rPr lang="en-US" dirty="0" smtClean="0"/>
              <a:t> </a:t>
            </a:r>
            <a:r>
              <a:rPr lang="en-US" dirty="0" err="1" smtClean="0"/>
              <a:t>untuk</a:t>
            </a:r>
            <a:r>
              <a:rPr lang="en-US" dirty="0" smtClean="0"/>
              <a:t> </a:t>
            </a:r>
            <a:r>
              <a:rPr lang="en-US" dirty="0" err="1" smtClean="0"/>
              <a:t>mengubah</a:t>
            </a:r>
            <a:r>
              <a:rPr lang="en-US" dirty="0" smtClean="0"/>
              <a:t> </a:t>
            </a:r>
            <a:r>
              <a:rPr lang="en-US" dirty="0" err="1" smtClean="0"/>
              <a:t>tingkah</a:t>
            </a:r>
            <a:r>
              <a:rPr lang="en-US" dirty="0" smtClean="0"/>
              <a:t> </a:t>
            </a:r>
            <a:r>
              <a:rPr lang="en-US" dirty="0" err="1" smtClean="0"/>
              <a:t>laku</a:t>
            </a:r>
            <a:endParaRPr lang="en-US" smtClean="0"/>
          </a:p>
          <a:p>
            <a:pPr>
              <a:buNone/>
            </a:pPr>
            <a:r>
              <a:rPr lang="en-US" smtClean="0"/>
              <a:t>individu</a:t>
            </a:r>
            <a:r>
              <a:rPr lang="en-US"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Skinner Operant Conditioning</a:t>
            </a:r>
            <a:endParaRPr lang="en-US" dirty="0"/>
          </a:p>
        </p:txBody>
      </p:sp>
      <p:sp>
        <p:nvSpPr>
          <p:cNvPr id="3" name="Content Placeholder 2"/>
          <p:cNvSpPr>
            <a:spLocks noGrp="1"/>
          </p:cNvSpPr>
          <p:nvPr>
            <p:ph idx="1"/>
          </p:nvPr>
        </p:nvSpPr>
        <p:spPr/>
        <p:txBody>
          <a:bodyPr>
            <a:normAutofit/>
          </a:bodyPr>
          <a:lstStyle/>
          <a:p>
            <a:pPr>
              <a:buNone/>
            </a:pPr>
            <a:r>
              <a:rPr lang="en-US" dirty="0"/>
              <a:t>Skinner's Operant Condition using pigeons and </a:t>
            </a:r>
            <a:endParaRPr lang="en-US" dirty="0" smtClean="0"/>
          </a:p>
          <a:p>
            <a:pPr>
              <a:buNone/>
            </a:pPr>
            <a:r>
              <a:rPr lang="en-US" dirty="0" smtClean="0"/>
              <a:t>rats </a:t>
            </a:r>
            <a:r>
              <a:rPr lang="en-US" dirty="0"/>
              <a:t>in his experiment developed a method of </a:t>
            </a:r>
            <a:endParaRPr lang="en-US" dirty="0" smtClean="0"/>
          </a:p>
          <a:p>
            <a:pPr>
              <a:buNone/>
            </a:pPr>
            <a:r>
              <a:rPr lang="en-US" dirty="0" smtClean="0"/>
              <a:t>learning </a:t>
            </a:r>
            <a:r>
              <a:rPr lang="en-US" dirty="0"/>
              <a:t>that occurs through rewards and </a:t>
            </a:r>
            <a:endParaRPr lang="en-US" dirty="0" smtClean="0"/>
          </a:p>
          <a:p>
            <a:pPr>
              <a:buNone/>
            </a:pPr>
            <a:r>
              <a:rPr lang="en-US" dirty="0" smtClean="0"/>
              <a:t>punishments </a:t>
            </a:r>
            <a:r>
              <a:rPr lang="en-US" dirty="0"/>
              <a:t>for </a:t>
            </a:r>
            <a:r>
              <a:rPr lang="en-US" dirty="0" err="1"/>
              <a:t>behaviour</a:t>
            </a:r>
            <a:r>
              <a:rPr lang="en-US" dirty="0"/>
              <a:t>  Through operant </a:t>
            </a:r>
            <a:endParaRPr lang="en-US" dirty="0" smtClean="0"/>
          </a:p>
          <a:p>
            <a:pPr>
              <a:buNone/>
            </a:pPr>
            <a:r>
              <a:rPr lang="en-US" dirty="0" smtClean="0"/>
              <a:t>conditioning</a:t>
            </a:r>
            <a:r>
              <a:rPr lang="en-US" dirty="0"/>
              <a:t>, an association is made between </a:t>
            </a:r>
            <a:endParaRPr lang="en-US" dirty="0" smtClean="0"/>
          </a:p>
          <a:p>
            <a:pPr>
              <a:buNone/>
            </a:pPr>
            <a:r>
              <a:rPr lang="en-US" dirty="0" smtClean="0"/>
              <a:t>a </a:t>
            </a:r>
            <a:r>
              <a:rPr lang="en-US" dirty="0"/>
              <a:t>behavior and a consequence for that behavior.</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Thornsdikes</a:t>
            </a:r>
            <a:r>
              <a:rPr lang="en-US" dirty="0" smtClean="0"/>
              <a:t> </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err="1" smtClean="0"/>
              <a:t>Thornsdikes</a:t>
            </a:r>
            <a:r>
              <a:rPr lang="en-US" dirty="0" smtClean="0"/>
              <a:t> in his experiment on cats discovered </a:t>
            </a:r>
          </a:p>
          <a:p>
            <a:pPr>
              <a:buNone/>
            </a:pPr>
            <a:r>
              <a:rPr lang="en-US" dirty="0" smtClean="0"/>
              <a:t>behavior become dominant and habits are formed when </a:t>
            </a:r>
          </a:p>
          <a:p>
            <a:pPr>
              <a:buNone/>
            </a:pPr>
            <a:r>
              <a:rPr lang="en-US" dirty="0" smtClean="0"/>
              <a:t>behavior produced the desired effect. He proposed that</a:t>
            </a:r>
          </a:p>
          <a:p>
            <a:pPr>
              <a:buNone/>
            </a:pPr>
            <a:r>
              <a:rPr lang="en-US" dirty="0" smtClean="0"/>
              <a:t>humans and animals acquire </a:t>
            </a:r>
            <a:r>
              <a:rPr lang="en-US" dirty="0" err="1" smtClean="0"/>
              <a:t>behaviours</a:t>
            </a:r>
            <a:r>
              <a:rPr lang="en-US" dirty="0" smtClean="0"/>
              <a:t> through the </a:t>
            </a:r>
          </a:p>
          <a:p>
            <a:pPr>
              <a:buNone/>
            </a:pPr>
            <a:r>
              <a:rPr lang="en-US" dirty="0" smtClean="0"/>
              <a:t>association of stimuli and responses. He advanced two </a:t>
            </a:r>
          </a:p>
          <a:p>
            <a:pPr>
              <a:buNone/>
            </a:pPr>
            <a:r>
              <a:rPr lang="en-US" dirty="0" smtClean="0"/>
              <a:t>laws of learning to explain why </a:t>
            </a:r>
            <a:r>
              <a:rPr lang="en-US" dirty="0" err="1" smtClean="0"/>
              <a:t>behaviours</a:t>
            </a:r>
            <a:r>
              <a:rPr lang="en-US" dirty="0" smtClean="0"/>
              <a:t> occur the way </a:t>
            </a:r>
          </a:p>
          <a:p>
            <a:pPr>
              <a:buNone/>
            </a:pPr>
            <a:r>
              <a:rPr lang="en-US" dirty="0" smtClean="0"/>
              <a:t>they do: The Law of Effect specifies that any time a </a:t>
            </a:r>
          </a:p>
          <a:p>
            <a:pPr>
              <a:buNone/>
            </a:pPr>
            <a:r>
              <a:rPr lang="en-US" dirty="0" smtClean="0"/>
              <a:t>behavior is followed by a pleasant outcome, that </a:t>
            </a:r>
          </a:p>
          <a:p>
            <a:pPr>
              <a:buNone/>
            </a:pPr>
            <a:r>
              <a:rPr lang="en-US" dirty="0" smtClean="0"/>
              <a:t>behavior is likely to recur. The Law of Exercise states that </a:t>
            </a:r>
          </a:p>
          <a:p>
            <a:pPr>
              <a:buNone/>
            </a:pPr>
            <a:r>
              <a:rPr lang="en-US" dirty="0" smtClean="0"/>
              <a:t>the more a stimulus is connected with a response, the </a:t>
            </a:r>
          </a:p>
          <a:p>
            <a:pPr>
              <a:buNone/>
            </a:pPr>
            <a:r>
              <a:rPr lang="en-US" dirty="0" smtClean="0"/>
              <a:t>stronger the link between stimulus and response.</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Contributions of the </a:t>
            </a:r>
            <a:r>
              <a:rPr lang="en-US" b="1" dirty="0" err="1"/>
              <a:t>behaviourist</a:t>
            </a:r>
            <a:r>
              <a:rPr lang="en-US" b="1" dirty="0"/>
              <a:t> theories</a:t>
            </a:r>
            <a:endParaRPr lang="en-US" dirty="0"/>
          </a:p>
        </p:txBody>
      </p:sp>
      <p:sp>
        <p:nvSpPr>
          <p:cNvPr id="3" name="Content Placeholder 2"/>
          <p:cNvSpPr>
            <a:spLocks noGrp="1"/>
          </p:cNvSpPr>
          <p:nvPr>
            <p:ph idx="1"/>
          </p:nvPr>
        </p:nvSpPr>
        <p:spPr/>
        <p:txBody>
          <a:bodyPr>
            <a:normAutofit fontScale="92500" lnSpcReduction="10000"/>
          </a:bodyPr>
          <a:lstStyle/>
          <a:p>
            <a:r>
              <a:rPr lang="en-US" dirty="0"/>
              <a:t>Behavior can be learned. It provides us a method and choice to develop our positive behavior and defreeze our negative behavior</a:t>
            </a:r>
          </a:p>
          <a:p>
            <a:r>
              <a:rPr lang="en-US" dirty="0"/>
              <a:t>Behavior can be nurtured. It helps us to develop, motivate and control the behavior of a significant other</a:t>
            </a:r>
          </a:p>
          <a:p>
            <a:r>
              <a:rPr lang="en-US" dirty="0"/>
              <a:t>It provides a medium for personality changes for better or for worse. </a:t>
            </a:r>
            <a:r>
              <a:rPr lang="en-US" dirty="0" err="1"/>
              <a:t>Behaviour</a:t>
            </a:r>
            <a:r>
              <a:rPr lang="en-US" dirty="0"/>
              <a:t> can be reinforced, strengthened and sustained by rewards and diminished by punishment and extinction.</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430</TotalTime>
  <Words>476</Words>
  <Application>Microsoft Office PowerPoint</Application>
  <PresentationFormat>On-screen Show (4:3)</PresentationFormat>
  <Paragraphs>75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Behavioristic Personality Theory</vt:lpstr>
      <vt:lpstr>Stimulus Response Theory</vt:lpstr>
      <vt:lpstr>Stimulus - Response</vt:lpstr>
      <vt:lpstr>Dollard Miller</vt:lpstr>
      <vt:lpstr>Ivan Pahlov's Pengondisian  klasik </vt:lpstr>
      <vt:lpstr>Skinner Operant Conditioning</vt:lpstr>
      <vt:lpstr>Thornsdikes </vt:lpstr>
      <vt:lpstr>DISC</vt:lpstr>
      <vt:lpstr>Contributions of the behaviourist theories</vt:lpstr>
      <vt:lpstr>Limitations of Behaviourism</vt:lpstr>
      <vt:lpstr>Limitations of Behaviourism</vt:lpstr>
      <vt:lpstr>Exercise Behavioral Modification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48</cp:revision>
  <dcterms:created xsi:type="dcterms:W3CDTF">2018-07-26T21:49:45Z</dcterms:created>
  <dcterms:modified xsi:type="dcterms:W3CDTF">2018-08-15T14:45:32Z</dcterms:modified>
</cp:coreProperties>
</file>